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85" r:id="rId11"/>
    <p:sldId id="286" r:id="rId12"/>
    <p:sldId id="287" r:id="rId13"/>
    <p:sldId id="279" r:id="rId14"/>
    <p:sldId id="265" r:id="rId15"/>
    <p:sldId id="266" r:id="rId16"/>
    <p:sldId id="280" r:id="rId17"/>
    <p:sldId id="267" r:id="rId18"/>
    <p:sldId id="268" r:id="rId19"/>
    <p:sldId id="270" r:id="rId20"/>
    <p:sldId id="271" r:id="rId21"/>
    <p:sldId id="273" r:id="rId22"/>
    <p:sldId id="288" r:id="rId23"/>
    <p:sldId id="275" r:id="rId24"/>
    <p:sldId id="281" r:id="rId25"/>
    <p:sldId id="282" r:id="rId26"/>
    <p:sldId id="283" r:id="rId27"/>
    <p:sldId id="284" r:id="rId28"/>
    <p:sldId id="278" r:id="rId29"/>
  </p:sldIdLst>
  <p:sldSz cx="12188825"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280" autoAdjust="0"/>
  </p:normalViewPr>
  <p:slideViewPr>
    <p:cSldViewPr>
      <p:cViewPr varScale="1">
        <p:scale>
          <a:sx n="68" d="100"/>
          <a:sy n="68" d="100"/>
        </p:scale>
        <p:origin x="780"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2" d="100"/>
          <a:sy n="52" d="100"/>
        </p:scale>
        <p:origin x="2664" y="3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784AA43A-3F76-4A13-9CD6-36134EB429E3}" type="datetimeFigureOut">
              <a:rPr lang="en-US"/>
              <a:t>7/21/2018</a:t>
            </a:fld>
            <a:endParaRPr/>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5F674A4F-2B7A-4ECB-A400-260B2FFC03C1}" type="datetimeFigureOut">
              <a:rPr lang="en-US"/>
              <a:t>7/21/2018</a:t>
            </a:fld>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16" tIns="48308" rIns="96616" bIns="48308" rtlCol="0" anchor="ctr"/>
          <a:lstStyle/>
          <a:p>
            <a:endParaRP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references suggest the possibility of humans being ‘taken’ up to heaven</a:t>
            </a:r>
          </a:p>
        </p:txBody>
      </p:sp>
      <p:sp>
        <p:nvSpPr>
          <p:cNvPr id="4" name="Slide Number Placeholder 3"/>
          <p:cNvSpPr>
            <a:spLocks noGrp="1"/>
          </p:cNvSpPr>
          <p:nvPr>
            <p:ph type="sldNum" sz="quarter" idx="10"/>
          </p:nvPr>
        </p:nvSpPr>
        <p:spPr/>
        <p:txBody>
          <a:bodyPr/>
          <a:lstStyle/>
          <a:p>
            <a:fld id="{01F2A70B-78F2-4DCF-B53B-C990D2FAFB8A}" type="slidenum">
              <a:rPr lang="en-GB" smtClean="0"/>
              <a:t>5</a:t>
            </a:fld>
            <a:endParaRPr lang="en-GB"/>
          </a:p>
        </p:txBody>
      </p:sp>
    </p:spTree>
    <p:extLst>
      <p:ext uri="{BB962C8B-B14F-4D97-AF65-F5344CB8AC3E}">
        <p14:creationId xmlns:p14="http://schemas.microsoft.com/office/powerpoint/2010/main" val="403856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Scorpions wind of change 1990</a:t>
            </a:r>
          </a:p>
        </p:txBody>
      </p:sp>
      <p:sp>
        <p:nvSpPr>
          <p:cNvPr id="4" name="Slide Number Placeholder 3"/>
          <p:cNvSpPr>
            <a:spLocks noGrp="1"/>
          </p:cNvSpPr>
          <p:nvPr>
            <p:ph type="sldNum" sz="quarter" idx="10"/>
          </p:nvPr>
        </p:nvSpPr>
        <p:spPr/>
        <p:txBody>
          <a:bodyPr/>
          <a:lstStyle/>
          <a:p>
            <a:fld id="{01F2A70B-78F2-4DCF-B53B-C990D2FAFB8A}" type="slidenum">
              <a:rPr lang="en-GB" smtClean="0"/>
              <a:t>16</a:t>
            </a:fld>
            <a:endParaRPr lang="en-GB"/>
          </a:p>
        </p:txBody>
      </p:sp>
    </p:spTree>
    <p:extLst>
      <p:ext uri="{BB962C8B-B14F-4D97-AF65-F5344CB8AC3E}">
        <p14:creationId xmlns:p14="http://schemas.microsoft.com/office/powerpoint/2010/main" val="370211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7/21/2018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7/21/2018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7/21/2018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7/21/2018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7/21/2018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7/21/2018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7/21/2018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7/21/2018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rev+21:3-5&amp;version=ESV#fen-ESV-31041b" TargetMode="External"/><Relationship Id="rId2" Type="http://schemas.openxmlformats.org/officeDocument/2006/relationships/hyperlink" Target="https://www.biblegateway.com/passage/?search=rev+21:3-5&amp;version=ESV#fen-ESV-31041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rev+21:3-5&amp;version=ESV#fen-ESV-31041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1+chron+11:22&amp;version=ESV#fen-ESV-10696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2+peter+3&amp;version=ESV#fen-ESV-30516b" TargetMode="External"/><Relationship Id="rId2" Type="http://schemas.openxmlformats.org/officeDocument/2006/relationships/hyperlink" Target="https://www.biblegateway.com/passage/?search=2+peter+3&amp;version=ESV#fen-ESV-30515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2+peter+3&amp;version=ESV#fen-ESV-30516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John+14&amp;version=ESV#fen-ESV-26659b" TargetMode="External"/><Relationship Id="rId2" Type="http://schemas.openxmlformats.org/officeDocument/2006/relationships/hyperlink" Target="https://www.biblegateway.com/passage/?search=John+14&amp;version=ESV#fen-ESV-26658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684567" cy="2667000"/>
          </a:xfrm>
        </p:spPr>
        <p:txBody>
          <a:bodyPr/>
          <a:lstStyle/>
          <a:p>
            <a:r>
              <a:rPr lang="en-US" dirty="0"/>
              <a:t>We’re separate because... </a:t>
            </a:r>
          </a:p>
        </p:txBody>
      </p:sp>
      <p:sp>
        <p:nvSpPr>
          <p:cNvPr id="3" name="Subtitle 2"/>
          <p:cNvSpPr>
            <a:spLocks noGrp="1"/>
          </p:cNvSpPr>
          <p:nvPr>
            <p:ph type="subTitle" idx="1"/>
          </p:nvPr>
        </p:nvSpPr>
        <p:spPr/>
        <p:txBody>
          <a:bodyPr/>
          <a:lstStyle/>
          <a:p>
            <a:r>
              <a:rPr lang="en-US" dirty="0"/>
              <a:t>We are Seventh Day Adventists!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1148-345F-425E-821D-81CADE195266}"/>
              </a:ext>
            </a:extLst>
          </p:cNvPr>
          <p:cNvSpPr>
            <a:spLocks noGrp="1"/>
          </p:cNvSpPr>
          <p:nvPr>
            <p:ph type="title"/>
          </p:nvPr>
        </p:nvSpPr>
        <p:spPr/>
        <p:txBody>
          <a:bodyPr/>
          <a:lstStyle/>
          <a:p>
            <a:r>
              <a:rPr lang="en-GB" dirty="0"/>
              <a:t>Revelation – Judgement. . .</a:t>
            </a:r>
          </a:p>
        </p:txBody>
      </p:sp>
      <p:sp>
        <p:nvSpPr>
          <p:cNvPr id="3" name="Content Placeholder 2">
            <a:extLst>
              <a:ext uri="{FF2B5EF4-FFF2-40B4-BE49-F238E27FC236}">
                <a16:creationId xmlns:a16="http://schemas.microsoft.com/office/drawing/2014/main" id="{E9B9ECB4-0E0A-48AC-A6C4-DA8839DAB032}"/>
              </a:ext>
            </a:extLst>
          </p:cNvPr>
          <p:cNvSpPr>
            <a:spLocks noGrp="1"/>
          </p:cNvSpPr>
          <p:nvPr>
            <p:ph idx="1"/>
          </p:nvPr>
        </p:nvSpPr>
        <p:spPr/>
        <p:txBody>
          <a:bodyPr/>
          <a:lstStyle/>
          <a:p>
            <a:r>
              <a:rPr lang="en-GB" baseline="30000" dirty="0"/>
              <a:t>11 </a:t>
            </a:r>
            <a:r>
              <a:rPr lang="en-GB" dirty="0"/>
              <a:t>Then I saw a great white throne and him who was seated on it. From his presence earth and sky fled away, and no place was found for them. </a:t>
            </a:r>
            <a:r>
              <a:rPr lang="en-GB" baseline="30000" dirty="0"/>
              <a:t>12 </a:t>
            </a:r>
            <a:r>
              <a:rPr lang="en-GB" dirty="0"/>
              <a:t>And I saw the dead, great and small, standing before the throne, and books were opened. Then another book was opened, which is the book of life. And the dead were judged by what was written in the books, according to what they had done. </a:t>
            </a:r>
          </a:p>
          <a:p>
            <a:r>
              <a:rPr lang="en-GB" dirty="0"/>
              <a:t>(Revelation 20)</a:t>
            </a:r>
          </a:p>
        </p:txBody>
      </p:sp>
    </p:spTree>
    <p:extLst>
      <p:ext uri="{BB962C8B-B14F-4D97-AF65-F5344CB8AC3E}">
        <p14:creationId xmlns:p14="http://schemas.microsoft.com/office/powerpoint/2010/main" val="320186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A263-1FCE-40FB-8669-CDF10810FEF6}"/>
              </a:ext>
            </a:extLst>
          </p:cNvPr>
          <p:cNvSpPr>
            <a:spLocks noGrp="1"/>
          </p:cNvSpPr>
          <p:nvPr>
            <p:ph type="title"/>
          </p:nvPr>
        </p:nvSpPr>
        <p:spPr/>
        <p:txBody>
          <a:bodyPr/>
          <a:lstStyle/>
          <a:p>
            <a:r>
              <a:rPr lang="en-GB" dirty="0"/>
              <a:t>Revelation – Renewal. . .</a:t>
            </a:r>
          </a:p>
        </p:txBody>
      </p:sp>
      <p:sp>
        <p:nvSpPr>
          <p:cNvPr id="3" name="Content Placeholder 2">
            <a:extLst>
              <a:ext uri="{FF2B5EF4-FFF2-40B4-BE49-F238E27FC236}">
                <a16:creationId xmlns:a16="http://schemas.microsoft.com/office/drawing/2014/main" id="{36AEA673-3E4A-404D-B627-0475231B4864}"/>
              </a:ext>
            </a:extLst>
          </p:cNvPr>
          <p:cNvSpPr>
            <a:spLocks noGrp="1"/>
          </p:cNvSpPr>
          <p:nvPr>
            <p:ph idx="1"/>
          </p:nvPr>
        </p:nvSpPr>
        <p:spPr/>
        <p:txBody>
          <a:bodyPr/>
          <a:lstStyle/>
          <a:p>
            <a:r>
              <a:rPr lang="en-GB" dirty="0"/>
              <a:t>Then I saw a new heaven and a new earth, for the first heaven and the first earth had passed away, and the sea was no more.</a:t>
            </a:r>
          </a:p>
          <a:p>
            <a:r>
              <a:rPr lang="en-GB" dirty="0"/>
              <a:t>“Behold, the dwelling place</a:t>
            </a:r>
            <a:r>
              <a:rPr lang="en-GB" baseline="30000" dirty="0"/>
              <a:t>[</a:t>
            </a:r>
            <a:r>
              <a:rPr lang="en-GB" baseline="30000" dirty="0">
                <a:hlinkClick r:id="rId2" tooltip="See footnote a"/>
              </a:rPr>
              <a:t>a</a:t>
            </a:r>
            <a:r>
              <a:rPr lang="en-GB" baseline="30000" dirty="0"/>
              <a:t>]</a:t>
            </a:r>
            <a:r>
              <a:rPr lang="en-GB" dirty="0"/>
              <a:t> of God is with man. He will dwell with them, and they will be his people,</a:t>
            </a:r>
            <a:r>
              <a:rPr lang="en-GB" baseline="30000" dirty="0"/>
              <a:t>[</a:t>
            </a:r>
            <a:r>
              <a:rPr lang="en-GB" baseline="30000" dirty="0">
                <a:hlinkClick r:id="rId3" tooltip="See footnote b"/>
              </a:rPr>
              <a:t>b</a:t>
            </a:r>
            <a:r>
              <a:rPr lang="en-GB" baseline="30000" dirty="0"/>
              <a:t>]</a:t>
            </a:r>
            <a:r>
              <a:rPr lang="en-GB" dirty="0"/>
              <a:t> and God himself will be with them as their God.</a:t>
            </a:r>
            <a:r>
              <a:rPr lang="en-GB" baseline="30000" dirty="0"/>
              <a:t>[</a:t>
            </a:r>
            <a:r>
              <a:rPr lang="en-GB" baseline="30000" dirty="0">
                <a:hlinkClick r:id="rId4" tooltip="See footnote c"/>
              </a:rPr>
              <a:t>c</a:t>
            </a:r>
            <a:r>
              <a:rPr lang="en-GB" baseline="30000" dirty="0"/>
              <a:t>]</a:t>
            </a:r>
            <a:r>
              <a:rPr lang="en-GB" dirty="0"/>
              <a:t> </a:t>
            </a:r>
            <a:r>
              <a:rPr lang="en-GB" baseline="30000" dirty="0"/>
              <a:t>4 </a:t>
            </a:r>
            <a:r>
              <a:rPr lang="en-GB" dirty="0"/>
              <a:t>He will wipe away every tear from their eyes, and death shall be no more, neither shall there be mourning, nor crying, nor pain anymore, for the former things have passed away.”</a:t>
            </a:r>
          </a:p>
          <a:p>
            <a:r>
              <a:rPr lang="en-GB" baseline="30000" dirty="0"/>
              <a:t>5 </a:t>
            </a:r>
            <a:r>
              <a:rPr lang="en-GB" dirty="0"/>
              <a:t>And he who was seated on the throne said, “Behold, I am making all things new.”</a:t>
            </a:r>
          </a:p>
          <a:p>
            <a:r>
              <a:rPr lang="en-GB" dirty="0"/>
              <a:t>(Revelation 21)</a:t>
            </a:r>
          </a:p>
        </p:txBody>
      </p:sp>
    </p:spTree>
    <p:extLst>
      <p:ext uri="{BB962C8B-B14F-4D97-AF65-F5344CB8AC3E}">
        <p14:creationId xmlns:p14="http://schemas.microsoft.com/office/powerpoint/2010/main" val="222986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EF1B-CE7F-4748-9FE2-57DA75E65312}"/>
              </a:ext>
            </a:extLst>
          </p:cNvPr>
          <p:cNvSpPr>
            <a:spLocks noGrp="1"/>
          </p:cNvSpPr>
          <p:nvPr>
            <p:ph type="title"/>
          </p:nvPr>
        </p:nvSpPr>
        <p:spPr/>
        <p:txBody>
          <a:bodyPr/>
          <a:lstStyle/>
          <a:p>
            <a:r>
              <a:rPr lang="en-GB" dirty="0"/>
              <a:t>Revelation – Restoration. . .</a:t>
            </a:r>
          </a:p>
        </p:txBody>
      </p:sp>
      <p:sp>
        <p:nvSpPr>
          <p:cNvPr id="3" name="Content Placeholder 2">
            <a:extLst>
              <a:ext uri="{FF2B5EF4-FFF2-40B4-BE49-F238E27FC236}">
                <a16:creationId xmlns:a16="http://schemas.microsoft.com/office/drawing/2014/main" id="{77B12A95-A698-4C89-9106-D6E849EBD7B7}"/>
              </a:ext>
            </a:extLst>
          </p:cNvPr>
          <p:cNvSpPr>
            <a:spLocks noGrp="1"/>
          </p:cNvSpPr>
          <p:nvPr>
            <p:ph idx="1"/>
          </p:nvPr>
        </p:nvSpPr>
        <p:spPr/>
        <p:txBody>
          <a:bodyPr/>
          <a:lstStyle/>
          <a:p>
            <a:r>
              <a:rPr lang="en-GB" dirty="0"/>
              <a:t>Then the angel showed me the river of the water of life, as clear as crystal, flowing from the throne of God and of the Lamb </a:t>
            </a:r>
            <a:r>
              <a:rPr lang="en-GB" baseline="30000" dirty="0"/>
              <a:t>2 </a:t>
            </a:r>
            <a:r>
              <a:rPr lang="en-GB" dirty="0"/>
              <a:t>down the middle of the great street of the city. On each side of the river stood the tree of life, bearing twelve crops of fruit, yielding its fruit every month. And the leaves of the tree are for the healing of the nations. </a:t>
            </a:r>
            <a:r>
              <a:rPr lang="en-GB" baseline="30000" dirty="0"/>
              <a:t>3 </a:t>
            </a:r>
            <a:r>
              <a:rPr lang="en-GB" dirty="0"/>
              <a:t>No longer will there be any curse.</a:t>
            </a:r>
          </a:p>
          <a:p>
            <a:r>
              <a:rPr lang="en-GB" dirty="0"/>
              <a:t>Revelation 22</a:t>
            </a:r>
          </a:p>
        </p:txBody>
      </p:sp>
    </p:spTree>
    <p:extLst>
      <p:ext uri="{BB962C8B-B14F-4D97-AF65-F5344CB8AC3E}">
        <p14:creationId xmlns:p14="http://schemas.microsoft.com/office/powerpoint/2010/main" val="18741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F6B5-85AF-46B1-B0E2-582CA3981773}"/>
              </a:ext>
            </a:extLst>
          </p:cNvPr>
          <p:cNvSpPr>
            <a:spLocks noGrp="1"/>
          </p:cNvSpPr>
          <p:nvPr>
            <p:ph type="title"/>
          </p:nvPr>
        </p:nvSpPr>
        <p:spPr/>
        <p:txBody>
          <a:bodyPr/>
          <a:lstStyle/>
          <a:p>
            <a:r>
              <a:rPr lang="en-GB" dirty="0"/>
              <a:t>William Miller - Biography</a:t>
            </a:r>
          </a:p>
        </p:txBody>
      </p:sp>
      <p:sp>
        <p:nvSpPr>
          <p:cNvPr id="3" name="Content Placeholder 2">
            <a:extLst>
              <a:ext uri="{FF2B5EF4-FFF2-40B4-BE49-F238E27FC236}">
                <a16:creationId xmlns:a16="http://schemas.microsoft.com/office/drawing/2014/main" id="{ADFBB986-F4B9-4F83-A0A7-D54BAB1C3DC1}"/>
              </a:ext>
            </a:extLst>
          </p:cNvPr>
          <p:cNvSpPr>
            <a:spLocks noGrp="1"/>
          </p:cNvSpPr>
          <p:nvPr>
            <p:ph idx="1"/>
          </p:nvPr>
        </p:nvSpPr>
        <p:spPr>
          <a:xfrm>
            <a:off x="1522414" y="1905000"/>
            <a:ext cx="9144000" cy="4548336"/>
          </a:xfrm>
        </p:spPr>
        <p:txBody>
          <a:bodyPr/>
          <a:lstStyle/>
          <a:p>
            <a:r>
              <a:rPr lang="en-GB" dirty="0"/>
              <a:t>Originally a Baptist</a:t>
            </a:r>
          </a:p>
          <a:p>
            <a:r>
              <a:rPr lang="en-GB" dirty="0"/>
              <a:t>At various times:</a:t>
            </a:r>
          </a:p>
          <a:p>
            <a:pPr lvl="1"/>
            <a:r>
              <a:rPr lang="en-GB" dirty="0" err="1"/>
              <a:t>Sherif</a:t>
            </a:r>
            <a:endParaRPr lang="en-GB" dirty="0"/>
          </a:p>
          <a:p>
            <a:pPr lvl="1"/>
            <a:r>
              <a:rPr lang="en-GB" dirty="0" err="1"/>
              <a:t>Leutenant</a:t>
            </a:r>
            <a:endParaRPr lang="en-GB" dirty="0"/>
          </a:p>
          <a:p>
            <a:pPr lvl="1"/>
            <a:r>
              <a:rPr lang="en-GB" dirty="0"/>
              <a:t>Recruiter</a:t>
            </a:r>
          </a:p>
          <a:p>
            <a:pPr lvl="1"/>
            <a:r>
              <a:rPr lang="en-GB" dirty="0"/>
              <a:t>Captain</a:t>
            </a:r>
          </a:p>
          <a:p>
            <a:pPr lvl="1"/>
            <a:r>
              <a:rPr lang="en-GB" dirty="0"/>
              <a:t>Fought in the Battle of </a:t>
            </a:r>
            <a:r>
              <a:rPr lang="en-GB" dirty="0" err="1"/>
              <a:t>Platsburgh</a:t>
            </a:r>
            <a:r>
              <a:rPr lang="en-GB" dirty="0"/>
              <a:t> (war of 1812)</a:t>
            </a:r>
          </a:p>
          <a:p>
            <a:r>
              <a:rPr lang="en-GB" dirty="0"/>
              <a:t>Moved to Poultney – became a Deist</a:t>
            </a:r>
          </a:p>
          <a:p>
            <a:r>
              <a:rPr lang="en-GB" dirty="0"/>
              <a:t>Experience in battle !</a:t>
            </a:r>
          </a:p>
          <a:p>
            <a:r>
              <a:rPr lang="en-GB" dirty="0"/>
              <a:t>After war – became a more ardent Bible student</a:t>
            </a:r>
          </a:p>
        </p:txBody>
      </p:sp>
    </p:spTree>
    <p:extLst>
      <p:ext uri="{BB962C8B-B14F-4D97-AF65-F5344CB8AC3E}">
        <p14:creationId xmlns:p14="http://schemas.microsoft.com/office/powerpoint/2010/main" val="8518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A323-58B1-4E39-B4B8-19017BF8BE6A}"/>
              </a:ext>
            </a:extLst>
          </p:cNvPr>
          <p:cNvSpPr>
            <a:spLocks noGrp="1"/>
          </p:cNvSpPr>
          <p:nvPr>
            <p:ph type="title"/>
          </p:nvPr>
        </p:nvSpPr>
        <p:spPr/>
        <p:txBody>
          <a:bodyPr/>
          <a:lstStyle/>
          <a:p>
            <a:r>
              <a:rPr lang="en-GB" dirty="0"/>
              <a:t>William</a:t>
            </a:r>
            <a:r>
              <a:rPr lang="en-GB" baseline="0" dirty="0"/>
              <a:t> Miller – Hermeneutics</a:t>
            </a:r>
            <a:endParaRPr lang="en-GB" dirty="0"/>
          </a:p>
        </p:txBody>
      </p:sp>
      <p:sp>
        <p:nvSpPr>
          <p:cNvPr id="3" name="Content Placeholder 2">
            <a:extLst>
              <a:ext uri="{FF2B5EF4-FFF2-40B4-BE49-F238E27FC236}">
                <a16:creationId xmlns:a16="http://schemas.microsoft.com/office/drawing/2014/main" id="{AA50E346-B162-4A0C-8915-A2D58C068711}"/>
              </a:ext>
            </a:extLst>
          </p:cNvPr>
          <p:cNvSpPr>
            <a:spLocks noGrp="1"/>
          </p:cNvSpPr>
          <p:nvPr>
            <p:ph idx="1"/>
          </p:nvPr>
        </p:nvSpPr>
        <p:spPr/>
        <p:txBody>
          <a:bodyPr/>
          <a:lstStyle/>
          <a:p>
            <a:r>
              <a:rPr lang="en-GB" dirty="0"/>
              <a:t>Allegorical</a:t>
            </a:r>
          </a:p>
          <a:p>
            <a:r>
              <a:rPr lang="en-GB" dirty="0"/>
              <a:t>Proof Texts</a:t>
            </a:r>
          </a:p>
          <a:p>
            <a:endParaRPr lang="en-GB" dirty="0"/>
          </a:p>
          <a:p>
            <a:r>
              <a:rPr lang="en-GB" dirty="0"/>
              <a:t>“And </a:t>
            </a:r>
            <a:r>
              <a:rPr lang="en-GB" dirty="0" err="1"/>
              <a:t>Benaiah</a:t>
            </a:r>
            <a:r>
              <a:rPr lang="en-GB" dirty="0"/>
              <a:t> the son of </a:t>
            </a:r>
            <a:r>
              <a:rPr lang="en-GB" dirty="0" err="1"/>
              <a:t>Jehoiada</a:t>
            </a:r>
            <a:r>
              <a:rPr lang="en-GB" dirty="0"/>
              <a:t> was a valiant man</a:t>
            </a:r>
            <a:r>
              <a:rPr lang="en-GB" baseline="30000" dirty="0"/>
              <a:t>[</a:t>
            </a:r>
            <a:r>
              <a:rPr lang="en-GB" baseline="30000" dirty="0">
                <a:hlinkClick r:id="rId2" tooltip="See footnote a"/>
              </a:rPr>
              <a:t>a</a:t>
            </a:r>
            <a:r>
              <a:rPr lang="en-GB" baseline="30000" dirty="0"/>
              <a:t>]</a:t>
            </a:r>
            <a:r>
              <a:rPr lang="en-GB" dirty="0"/>
              <a:t> of </a:t>
            </a:r>
            <a:r>
              <a:rPr lang="en-GB" dirty="0" err="1"/>
              <a:t>Kabzeel</a:t>
            </a:r>
            <a:r>
              <a:rPr lang="en-GB" dirty="0"/>
              <a:t>, a doer of great deeds. He struck down two heroes of Moab. He also went down and struck down a lion in a pit on a day when snow had fallen.” </a:t>
            </a:r>
            <a:r>
              <a:rPr lang="en-GB" sz="1800" dirty="0"/>
              <a:t>(I Chronicles 11:22)</a:t>
            </a:r>
          </a:p>
        </p:txBody>
      </p:sp>
    </p:spTree>
    <p:extLst>
      <p:ext uri="{BB962C8B-B14F-4D97-AF65-F5344CB8AC3E}">
        <p14:creationId xmlns:p14="http://schemas.microsoft.com/office/powerpoint/2010/main" val="21757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335C-CB4C-4CC8-8DB5-75ABBF20CFEC}"/>
              </a:ext>
            </a:extLst>
          </p:cNvPr>
          <p:cNvSpPr>
            <a:spLocks noGrp="1"/>
          </p:cNvSpPr>
          <p:nvPr>
            <p:ph type="title"/>
          </p:nvPr>
        </p:nvSpPr>
        <p:spPr/>
        <p:txBody>
          <a:bodyPr/>
          <a:lstStyle/>
          <a:p>
            <a:r>
              <a:rPr lang="en-GB" dirty="0"/>
              <a:t>Miller’s 15 ‘Proofs’</a:t>
            </a:r>
          </a:p>
        </p:txBody>
      </p:sp>
      <p:sp>
        <p:nvSpPr>
          <p:cNvPr id="3" name="Content Placeholder 2">
            <a:extLst>
              <a:ext uri="{FF2B5EF4-FFF2-40B4-BE49-F238E27FC236}">
                <a16:creationId xmlns:a16="http://schemas.microsoft.com/office/drawing/2014/main" id="{8F668D1E-901A-4724-BFA1-BD9C83DF13E6}"/>
              </a:ext>
            </a:extLst>
          </p:cNvPr>
          <p:cNvSpPr>
            <a:spLocks noGrp="1"/>
          </p:cNvSpPr>
          <p:nvPr>
            <p:ph idx="1"/>
          </p:nvPr>
        </p:nvSpPr>
        <p:spPr/>
        <p:txBody>
          <a:bodyPr>
            <a:normAutofit lnSpcReduction="10000"/>
          </a:bodyPr>
          <a:lstStyle/>
          <a:p>
            <a:pPr marL="0" indent="0">
              <a:buNone/>
            </a:pPr>
            <a:r>
              <a:rPr lang="en-GB" b="1" dirty="0"/>
              <a:t>Proof II. </a:t>
            </a:r>
            <a:r>
              <a:rPr lang="en-GB" dirty="0"/>
              <a:t>It is proved typically by the year of release. See Deut. xv. 1, 2: "At the end of every seventh years thou shalt make a release; and this is the manner of the release; every creditor that </a:t>
            </a:r>
            <a:r>
              <a:rPr lang="en-GB" dirty="0" err="1"/>
              <a:t>lendeth</a:t>
            </a:r>
            <a:r>
              <a:rPr lang="en-GB" dirty="0"/>
              <a:t> aught unto his neighbour shall release it; he shall not exact of his neighbour or of his brother, because it is called the Lords release." Also Jer. xxiv. 14: "At the end of seven years let ye go every man his brother a Hebrew, which hath been sold unto thee, and "when he hath served thee six years, thou shalt let him go free from thee; but your fathers hearkened not unto me, neither inclined their ear." We are, by this type, taught that the People of God will be delivered from their servitude and bondage, when they have served their 7 prophetic years. 7 times 360 years is 2520. Beginning with the captivity of Israel and the king of Judah, Manasseh, 677 B. C., must end in A. D. 1843, when the children of God will be released from all bondage and slavery.</a:t>
            </a:r>
          </a:p>
        </p:txBody>
      </p:sp>
    </p:spTree>
    <p:extLst>
      <p:ext uri="{BB962C8B-B14F-4D97-AF65-F5344CB8AC3E}">
        <p14:creationId xmlns:p14="http://schemas.microsoft.com/office/powerpoint/2010/main" val="144551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4273-BAB4-495F-8155-F17D3081ED08}"/>
              </a:ext>
            </a:extLst>
          </p:cNvPr>
          <p:cNvSpPr>
            <a:spLocks noGrp="1"/>
          </p:cNvSpPr>
          <p:nvPr>
            <p:ph type="title"/>
          </p:nvPr>
        </p:nvSpPr>
        <p:spPr/>
        <p:txBody>
          <a:bodyPr/>
          <a:lstStyle/>
          <a:p>
            <a:r>
              <a:rPr lang="en-GB" dirty="0"/>
              <a:t>Millennial mindset. . .</a:t>
            </a:r>
          </a:p>
        </p:txBody>
      </p:sp>
      <p:sp>
        <p:nvSpPr>
          <p:cNvPr id="3" name="Content Placeholder 2">
            <a:extLst>
              <a:ext uri="{FF2B5EF4-FFF2-40B4-BE49-F238E27FC236}">
                <a16:creationId xmlns:a16="http://schemas.microsoft.com/office/drawing/2014/main" id="{9F56139D-C36C-46D2-9DCE-4B92A910888C}"/>
              </a:ext>
            </a:extLst>
          </p:cNvPr>
          <p:cNvSpPr>
            <a:spLocks noGrp="1"/>
          </p:cNvSpPr>
          <p:nvPr>
            <p:ph idx="1"/>
          </p:nvPr>
        </p:nvSpPr>
        <p:spPr/>
        <p:txBody>
          <a:bodyPr/>
          <a:lstStyle/>
          <a:p>
            <a:r>
              <a:rPr lang="en-GB" dirty="0"/>
              <a:t>We are living, we are dwelling, </a:t>
            </a:r>
            <a:br>
              <a:rPr lang="en-GB" dirty="0"/>
            </a:br>
            <a:r>
              <a:rPr lang="en-GB" dirty="0"/>
              <a:t>In a grand and awful time,</a:t>
            </a:r>
            <a:br>
              <a:rPr lang="en-GB" dirty="0"/>
            </a:br>
            <a:r>
              <a:rPr lang="en-GB" dirty="0"/>
              <a:t>In an age on ages telling; </a:t>
            </a:r>
            <a:br>
              <a:rPr lang="en-GB" dirty="0"/>
            </a:br>
            <a:r>
              <a:rPr lang="en-GB" dirty="0"/>
              <a:t>To be living is sublime.</a:t>
            </a:r>
            <a:br>
              <a:rPr lang="en-GB" dirty="0"/>
            </a:br>
            <a:r>
              <a:rPr lang="en-GB" dirty="0"/>
              <a:t>Hark! the waking up of nations, </a:t>
            </a:r>
            <a:br>
              <a:rPr lang="en-GB" dirty="0"/>
            </a:br>
            <a:r>
              <a:rPr lang="en-GB" dirty="0"/>
              <a:t>Hosts advancing to the fray;</a:t>
            </a:r>
            <a:br>
              <a:rPr lang="en-GB" dirty="0"/>
            </a:br>
            <a:r>
              <a:rPr lang="en-GB" dirty="0"/>
              <a:t>Hark! what </a:t>
            </a:r>
            <a:r>
              <a:rPr lang="en-GB" dirty="0" err="1"/>
              <a:t>soundeth</a:t>
            </a:r>
            <a:r>
              <a:rPr lang="en-GB" dirty="0"/>
              <a:t> is creation’s </a:t>
            </a:r>
            <a:br>
              <a:rPr lang="en-GB" dirty="0"/>
            </a:br>
            <a:r>
              <a:rPr lang="en-GB" dirty="0"/>
              <a:t>Groaning for the latter day.</a:t>
            </a:r>
          </a:p>
          <a:p>
            <a:pPr lvl="2"/>
            <a:r>
              <a:rPr lang="en-GB" dirty="0"/>
              <a:t>A Cleveland </a:t>
            </a:r>
            <a:r>
              <a:rPr lang="en-GB" dirty="0" err="1"/>
              <a:t>Coxe</a:t>
            </a:r>
            <a:r>
              <a:rPr lang="en-GB" dirty="0"/>
              <a:t> - 1838</a:t>
            </a:r>
          </a:p>
        </p:txBody>
      </p:sp>
      <p:pic>
        <p:nvPicPr>
          <p:cNvPr id="4" name="Picture 3">
            <a:extLst>
              <a:ext uri="{FF2B5EF4-FFF2-40B4-BE49-F238E27FC236}">
                <a16:creationId xmlns:a16="http://schemas.microsoft.com/office/drawing/2014/main" id="{E50E283E-62AA-41B8-8E4A-AB74C05FA9B1}"/>
              </a:ext>
            </a:extLst>
          </p:cNvPr>
          <p:cNvPicPr>
            <a:picLocks noChangeAspect="1"/>
          </p:cNvPicPr>
          <p:nvPr/>
        </p:nvPicPr>
        <p:blipFill>
          <a:blip r:embed="rId3"/>
          <a:stretch>
            <a:fillRect/>
          </a:stretch>
        </p:blipFill>
        <p:spPr>
          <a:xfrm>
            <a:off x="7966620" y="1928907"/>
            <a:ext cx="2952328" cy="4477157"/>
          </a:xfrm>
          <a:prstGeom prst="rect">
            <a:avLst/>
          </a:prstGeom>
        </p:spPr>
      </p:pic>
    </p:spTree>
    <p:extLst>
      <p:ext uri="{BB962C8B-B14F-4D97-AF65-F5344CB8AC3E}">
        <p14:creationId xmlns:p14="http://schemas.microsoft.com/office/powerpoint/2010/main" val="34541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047E-B41B-4906-BC29-F4697C5C379D}"/>
              </a:ext>
            </a:extLst>
          </p:cNvPr>
          <p:cNvSpPr>
            <a:spLocks noGrp="1"/>
          </p:cNvSpPr>
          <p:nvPr>
            <p:ph type="title"/>
          </p:nvPr>
        </p:nvSpPr>
        <p:spPr/>
        <p:txBody>
          <a:bodyPr/>
          <a:lstStyle/>
          <a:p>
            <a:r>
              <a:rPr lang="en-GB" dirty="0"/>
              <a:t>The</a:t>
            </a:r>
            <a:r>
              <a:rPr lang="en-GB" baseline="0" dirty="0"/>
              <a:t> Great Disappointment</a:t>
            </a:r>
            <a:endParaRPr lang="en-GB" dirty="0"/>
          </a:p>
        </p:txBody>
      </p:sp>
      <p:sp>
        <p:nvSpPr>
          <p:cNvPr id="3" name="Content Placeholder 2">
            <a:extLst>
              <a:ext uri="{FF2B5EF4-FFF2-40B4-BE49-F238E27FC236}">
                <a16:creationId xmlns:a16="http://schemas.microsoft.com/office/drawing/2014/main" id="{0DC0174F-1634-4CFE-9224-3F86BC29B3A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B16BD06-AD90-42F7-A915-2938C8DE4AE3}"/>
              </a:ext>
            </a:extLst>
          </p:cNvPr>
          <p:cNvPicPr>
            <a:picLocks noChangeAspect="1"/>
          </p:cNvPicPr>
          <p:nvPr/>
        </p:nvPicPr>
        <p:blipFill>
          <a:blip r:embed="rId2"/>
          <a:stretch>
            <a:fillRect/>
          </a:stretch>
        </p:blipFill>
        <p:spPr>
          <a:xfrm>
            <a:off x="477788" y="1471612"/>
            <a:ext cx="4600575" cy="5133975"/>
          </a:xfrm>
          <a:prstGeom prst="rect">
            <a:avLst/>
          </a:prstGeom>
        </p:spPr>
      </p:pic>
      <p:pic>
        <p:nvPicPr>
          <p:cNvPr id="5" name="Picture 4">
            <a:extLst>
              <a:ext uri="{FF2B5EF4-FFF2-40B4-BE49-F238E27FC236}">
                <a16:creationId xmlns:a16="http://schemas.microsoft.com/office/drawing/2014/main" id="{238A52BE-591E-4C55-BF5E-E8368AA1C3CC}"/>
              </a:ext>
            </a:extLst>
          </p:cNvPr>
          <p:cNvPicPr>
            <a:picLocks noChangeAspect="1"/>
          </p:cNvPicPr>
          <p:nvPr/>
        </p:nvPicPr>
        <p:blipFill>
          <a:blip r:embed="rId3"/>
          <a:stretch>
            <a:fillRect/>
          </a:stretch>
        </p:blipFill>
        <p:spPr>
          <a:xfrm>
            <a:off x="5629955" y="2060848"/>
            <a:ext cx="6081085" cy="3667496"/>
          </a:xfrm>
          <a:prstGeom prst="rect">
            <a:avLst/>
          </a:prstGeom>
        </p:spPr>
      </p:pic>
    </p:spTree>
    <p:extLst>
      <p:ext uri="{BB962C8B-B14F-4D97-AF65-F5344CB8AC3E}">
        <p14:creationId xmlns:p14="http://schemas.microsoft.com/office/powerpoint/2010/main" val="15970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D0DA-A086-4049-85D8-1F8B4FDB468E}"/>
              </a:ext>
            </a:extLst>
          </p:cNvPr>
          <p:cNvSpPr>
            <a:spLocks noGrp="1"/>
          </p:cNvSpPr>
          <p:nvPr>
            <p:ph type="title"/>
          </p:nvPr>
        </p:nvSpPr>
        <p:spPr/>
        <p:txBody>
          <a:bodyPr/>
          <a:lstStyle/>
          <a:p>
            <a:r>
              <a:rPr lang="en-GB" dirty="0"/>
              <a:t>Millerites – Post Disappointment</a:t>
            </a:r>
          </a:p>
        </p:txBody>
      </p:sp>
      <p:sp>
        <p:nvSpPr>
          <p:cNvPr id="3" name="Content Placeholder 2">
            <a:extLst>
              <a:ext uri="{FF2B5EF4-FFF2-40B4-BE49-F238E27FC236}">
                <a16:creationId xmlns:a16="http://schemas.microsoft.com/office/drawing/2014/main" id="{C0F58227-F6E4-4FC9-9F03-4237E43C9441}"/>
              </a:ext>
            </a:extLst>
          </p:cNvPr>
          <p:cNvSpPr>
            <a:spLocks noGrp="1"/>
          </p:cNvSpPr>
          <p:nvPr>
            <p:ph idx="1"/>
          </p:nvPr>
        </p:nvSpPr>
        <p:spPr/>
        <p:txBody>
          <a:bodyPr/>
          <a:lstStyle/>
          <a:p>
            <a:r>
              <a:rPr lang="en-GB" dirty="0"/>
              <a:t>Most - Humbly returned to churches</a:t>
            </a:r>
          </a:p>
          <a:p>
            <a:pPr marL="0" indent="0">
              <a:buNone/>
            </a:pPr>
            <a:endParaRPr lang="en-GB" dirty="0"/>
          </a:p>
          <a:p>
            <a:r>
              <a:rPr lang="en-GB" dirty="0"/>
              <a:t>Many - Lost their</a:t>
            </a:r>
            <a:r>
              <a:rPr lang="en-GB" baseline="0" dirty="0"/>
              <a:t> faith entirely</a:t>
            </a:r>
          </a:p>
          <a:p>
            <a:pPr marL="0" indent="0">
              <a:buNone/>
            </a:pPr>
            <a:endParaRPr lang="en-GB" baseline="0" dirty="0"/>
          </a:p>
          <a:p>
            <a:r>
              <a:rPr lang="en-GB" dirty="0"/>
              <a:t>A small minority - Refused to give up on their belief in Christ’s soon return (Perhaps fewer than 100 persons - G R Knight, Andrews University)</a:t>
            </a:r>
          </a:p>
        </p:txBody>
      </p:sp>
    </p:spTree>
    <p:extLst>
      <p:ext uri="{BB962C8B-B14F-4D97-AF65-F5344CB8AC3E}">
        <p14:creationId xmlns:p14="http://schemas.microsoft.com/office/powerpoint/2010/main" val="27311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ACA9-E60C-441F-A4F7-4AECBB0D3053}"/>
              </a:ext>
            </a:extLst>
          </p:cNvPr>
          <p:cNvSpPr>
            <a:spLocks noGrp="1"/>
          </p:cNvSpPr>
          <p:nvPr>
            <p:ph type="title"/>
          </p:nvPr>
        </p:nvSpPr>
        <p:spPr/>
        <p:txBody>
          <a:bodyPr/>
          <a:lstStyle/>
          <a:p>
            <a:r>
              <a:rPr lang="en-GB" dirty="0"/>
              <a:t>Scriptural Consequences</a:t>
            </a:r>
          </a:p>
        </p:txBody>
      </p:sp>
      <p:sp>
        <p:nvSpPr>
          <p:cNvPr id="3" name="Content Placeholder 2">
            <a:extLst>
              <a:ext uri="{FF2B5EF4-FFF2-40B4-BE49-F238E27FC236}">
                <a16:creationId xmlns:a16="http://schemas.microsoft.com/office/drawing/2014/main" id="{C1DD01F2-AB46-4C59-AAA2-640B28C7CF4D}"/>
              </a:ext>
            </a:extLst>
          </p:cNvPr>
          <p:cNvSpPr>
            <a:spLocks noGrp="1"/>
          </p:cNvSpPr>
          <p:nvPr>
            <p:ph idx="1"/>
          </p:nvPr>
        </p:nvSpPr>
        <p:spPr/>
        <p:txBody>
          <a:bodyPr/>
          <a:lstStyle/>
          <a:p>
            <a:pPr marL="0" indent="0">
              <a:buNone/>
            </a:pPr>
            <a:endParaRPr lang="en-GB" dirty="0"/>
          </a:p>
        </p:txBody>
      </p:sp>
      <p:pic>
        <p:nvPicPr>
          <p:cNvPr id="4" name="Picture 3">
            <a:extLst>
              <a:ext uri="{FF2B5EF4-FFF2-40B4-BE49-F238E27FC236}">
                <a16:creationId xmlns:a16="http://schemas.microsoft.com/office/drawing/2014/main" id="{B7789ADB-EBC0-4DA0-8FA6-FDA9A933F8D0}"/>
              </a:ext>
            </a:extLst>
          </p:cNvPr>
          <p:cNvPicPr>
            <a:picLocks noChangeAspect="1"/>
          </p:cNvPicPr>
          <p:nvPr/>
        </p:nvPicPr>
        <p:blipFill>
          <a:blip r:embed="rId2"/>
          <a:stretch>
            <a:fillRect/>
          </a:stretch>
        </p:blipFill>
        <p:spPr>
          <a:xfrm>
            <a:off x="8614692" y="2011986"/>
            <a:ext cx="3091036" cy="4305372"/>
          </a:xfrm>
          <a:prstGeom prst="rect">
            <a:avLst/>
          </a:prstGeom>
        </p:spPr>
      </p:pic>
      <p:pic>
        <p:nvPicPr>
          <p:cNvPr id="5" name="Picture 4">
            <a:extLst>
              <a:ext uri="{FF2B5EF4-FFF2-40B4-BE49-F238E27FC236}">
                <a16:creationId xmlns:a16="http://schemas.microsoft.com/office/drawing/2014/main" id="{1BC40E32-7AA2-473A-A961-62EEFB1AC879}"/>
              </a:ext>
            </a:extLst>
          </p:cNvPr>
          <p:cNvPicPr>
            <a:picLocks noChangeAspect="1"/>
          </p:cNvPicPr>
          <p:nvPr/>
        </p:nvPicPr>
        <p:blipFill>
          <a:blip r:embed="rId3"/>
          <a:stretch>
            <a:fillRect/>
          </a:stretch>
        </p:blipFill>
        <p:spPr>
          <a:xfrm>
            <a:off x="4685668" y="3096706"/>
            <a:ext cx="2817490" cy="1883787"/>
          </a:xfrm>
          <a:prstGeom prst="rect">
            <a:avLst/>
          </a:prstGeom>
        </p:spPr>
      </p:pic>
      <p:pic>
        <p:nvPicPr>
          <p:cNvPr id="6" name="Picture 5">
            <a:extLst>
              <a:ext uri="{FF2B5EF4-FFF2-40B4-BE49-F238E27FC236}">
                <a16:creationId xmlns:a16="http://schemas.microsoft.com/office/drawing/2014/main" id="{FDC4A8A0-FA24-4DB3-BA27-EECC8EF5E105}"/>
              </a:ext>
            </a:extLst>
          </p:cNvPr>
          <p:cNvPicPr>
            <a:picLocks noChangeAspect="1"/>
          </p:cNvPicPr>
          <p:nvPr/>
        </p:nvPicPr>
        <p:blipFill>
          <a:blip r:embed="rId4"/>
          <a:stretch>
            <a:fillRect/>
          </a:stretch>
        </p:blipFill>
        <p:spPr>
          <a:xfrm>
            <a:off x="483100" y="1759842"/>
            <a:ext cx="3182349" cy="2116262"/>
          </a:xfrm>
          <a:prstGeom prst="rect">
            <a:avLst/>
          </a:prstGeom>
        </p:spPr>
      </p:pic>
      <p:cxnSp>
        <p:nvCxnSpPr>
          <p:cNvPr id="8" name="Straight Arrow Connector 7">
            <a:extLst>
              <a:ext uri="{FF2B5EF4-FFF2-40B4-BE49-F238E27FC236}">
                <a16:creationId xmlns:a16="http://schemas.microsoft.com/office/drawing/2014/main" id="{9BB0D5F5-616D-4D6A-8D64-88F6ED623918}"/>
              </a:ext>
            </a:extLst>
          </p:cNvPr>
          <p:cNvCxnSpPr/>
          <p:nvPr/>
        </p:nvCxnSpPr>
        <p:spPr>
          <a:xfrm flipH="1" flipV="1">
            <a:off x="3862164" y="2636912"/>
            <a:ext cx="648072" cy="459794"/>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246B520-F5AB-4CC8-8948-B60AC5DB51A3}"/>
              </a:ext>
            </a:extLst>
          </p:cNvPr>
          <p:cNvCxnSpPr>
            <a:cxnSpLocks/>
          </p:cNvCxnSpPr>
          <p:nvPr/>
        </p:nvCxnSpPr>
        <p:spPr>
          <a:xfrm flipH="1">
            <a:off x="3757239" y="4725144"/>
            <a:ext cx="720080" cy="288032"/>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2512E5-6E7B-48A0-97F2-B64333FAE651}"/>
              </a:ext>
            </a:extLst>
          </p:cNvPr>
          <p:cNvCxnSpPr/>
          <p:nvPr/>
        </p:nvCxnSpPr>
        <p:spPr>
          <a:xfrm flipV="1">
            <a:off x="7678590" y="3828618"/>
            <a:ext cx="720078" cy="47486"/>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68054E7-E453-4131-90D9-08CC02938843}"/>
              </a:ext>
            </a:extLst>
          </p:cNvPr>
          <p:cNvPicPr>
            <a:picLocks noChangeAspect="1"/>
          </p:cNvPicPr>
          <p:nvPr/>
        </p:nvPicPr>
        <p:blipFill>
          <a:blip r:embed="rId5"/>
          <a:stretch>
            <a:fillRect/>
          </a:stretch>
        </p:blipFill>
        <p:spPr>
          <a:xfrm>
            <a:off x="328741" y="4725144"/>
            <a:ext cx="3295178" cy="1839169"/>
          </a:xfrm>
          <a:prstGeom prst="rect">
            <a:avLst/>
          </a:prstGeom>
        </p:spPr>
      </p:pic>
    </p:spTree>
    <p:extLst>
      <p:ext uri="{BB962C8B-B14F-4D97-AF65-F5344CB8AC3E}">
        <p14:creationId xmlns:p14="http://schemas.microsoft.com/office/powerpoint/2010/main" val="28022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A6DC-7252-4D6B-9808-6D60AC3F68C1}"/>
              </a:ext>
            </a:extLst>
          </p:cNvPr>
          <p:cNvSpPr>
            <a:spLocks noGrp="1"/>
          </p:cNvSpPr>
          <p:nvPr>
            <p:ph type="title"/>
          </p:nvPr>
        </p:nvSpPr>
        <p:spPr/>
        <p:txBody>
          <a:bodyPr/>
          <a:lstStyle/>
          <a:p>
            <a:r>
              <a:rPr lang="en-GB" dirty="0"/>
              <a:t>Acts 11:26</a:t>
            </a:r>
          </a:p>
        </p:txBody>
      </p:sp>
      <p:sp>
        <p:nvSpPr>
          <p:cNvPr id="3" name="Content Placeholder 2">
            <a:extLst>
              <a:ext uri="{FF2B5EF4-FFF2-40B4-BE49-F238E27FC236}">
                <a16:creationId xmlns:a16="http://schemas.microsoft.com/office/drawing/2014/main" id="{D8762C04-CB9D-4670-9C04-F4468331165B}"/>
              </a:ext>
            </a:extLst>
          </p:cNvPr>
          <p:cNvSpPr>
            <a:spLocks noGrp="1"/>
          </p:cNvSpPr>
          <p:nvPr>
            <p:ph idx="1"/>
          </p:nvPr>
        </p:nvSpPr>
        <p:spPr/>
        <p:txBody>
          <a:bodyPr/>
          <a:lstStyle/>
          <a:p>
            <a:r>
              <a:rPr lang="en-GB" dirty="0"/>
              <a:t>“And in Antioch the disciples were first called Christians.”</a:t>
            </a:r>
          </a:p>
          <a:p>
            <a:endParaRPr lang="en-GB" dirty="0"/>
          </a:p>
          <a:p>
            <a:r>
              <a:rPr lang="en-GB" dirty="0"/>
              <a:t>Aren’t we ‘just’ Christians?</a:t>
            </a:r>
          </a:p>
        </p:txBody>
      </p:sp>
    </p:spTree>
    <p:extLst>
      <p:ext uri="{BB962C8B-B14F-4D97-AF65-F5344CB8AC3E}">
        <p14:creationId xmlns:p14="http://schemas.microsoft.com/office/powerpoint/2010/main" val="184998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8A06-A7D0-4F13-983D-4637CD66A39D}"/>
              </a:ext>
            </a:extLst>
          </p:cNvPr>
          <p:cNvSpPr>
            <a:spLocks noGrp="1"/>
          </p:cNvSpPr>
          <p:nvPr>
            <p:ph type="title"/>
          </p:nvPr>
        </p:nvSpPr>
        <p:spPr/>
        <p:txBody>
          <a:bodyPr/>
          <a:lstStyle/>
          <a:p>
            <a:r>
              <a:rPr lang="en-GB" dirty="0"/>
              <a:t>Key Doctrine – 7</a:t>
            </a:r>
            <a:r>
              <a:rPr lang="en-GB" baseline="30000" dirty="0"/>
              <a:t>th</a:t>
            </a:r>
            <a:r>
              <a:rPr lang="en-GB" dirty="0"/>
              <a:t> Day Sabbath</a:t>
            </a:r>
          </a:p>
        </p:txBody>
      </p:sp>
      <p:sp>
        <p:nvSpPr>
          <p:cNvPr id="3" name="Content Placeholder 2">
            <a:extLst>
              <a:ext uri="{FF2B5EF4-FFF2-40B4-BE49-F238E27FC236}">
                <a16:creationId xmlns:a16="http://schemas.microsoft.com/office/drawing/2014/main" id="{745D153C-912E-4351-ADAA-0BF7A65861B3}"/>
              </a:ext>
            </a:extLst>
          </p:cNvPr>
          <p:cNvSpPr>
            <a:spLocks noGrp="1"/>
          </p:cNvSpPr>
          <p:nvPr>
            <p:ph idx="1"/>
          </p:nvPr>
        </p:nvSpPr>
        <p:spPr>
          <a:xfrm>
            <a:off x="1522414" y="1905000"/>
            <a:ext cx="4139950" cy="4267200"/>
          </a:xfrm>
        </p:spPr>
        <p:txBody>
          <a:bodyPr/>
          <a:lstStyle/>
          <a:p>
            <a:r>
              <a:rPr lang="en-GB" b="1" u="sng" dirty="0"/>
              <a:t>Seventh Day Baptist</a:t>
            </a:r>
            <a:endParaRPr lang="en-GB" b="1" u="sng" baseline="0" dirty="0"/>
          </a:p>
          <a:p>
            <a:r>
              <a:rPr lang="en-GB" dirty="0"/>
              <a:t>1845 – 6000 members in US</a:t>
            </a:r>
          </a:p>
          <a:p>
            <a:r>
              <a:rPr lang="en-GB" dirty="0"/>
              <a:t>(Today -  5,000) </a:t>
            </a:r>
          </a:p>
          <a:p>
            <a:r>
              <a:rPr lang="en-GB" dirty="0"/>
              <a:t>50,000 members worldwide</a:t>
            </a:r>
          </a:p>
        </p:txBody>
      </p:sp>
      <p:sp>
        <p:nvSpPr>
          <p:cNvPr id="4" name="Content Placeholder 2">
            <a:extLst>
              <a:ext uri="{FF2B5EF4-FFF2-40B4-BE49-F238E27FC236}">
                <a16:creationId xmlns:a16="http://schemas.microsoft.com/office/drawing/2014/main" id="{D164C73F-7082-4674-89AA-2D87281BE9EB}"/>
              </a:ext>
            </a:extLst>
          </p:cNvPr>
          <p:cNvSpPr txBox="1">
            <a:spLocks/>
          </p:cNvSpPr>
          <p:nvPr/>
        </p:nvSpPr>
        <p:spPr>
          <a:xfrm>
            <a:off x="6742484" y="1910862"/>
            <a:ext cx="377991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GB" b="1" u="sng" dirty="0"/>
              <a:t>Seventh Day Adventist</a:t>
            </a:r>
          </a:p>
          <a:p>
            <a:r>
              <a:rPr lang="en-GB" dirty="0"/>
              <a:t>1845 - &lt;100 members</a:t>
            </a:r>
          </a:p>
          <a:p>
            <a:r>
              <a:rPr lang="en-GB" dirty="0"/>
              <a:t>15 million members</a:t>
            </a:r>
          </a:p>
        </p:txBody>
      </p:sp>
    </p:spTree>
    <p:extLst>
      <p:ext uri="{BB962C8B-B14F-4D97-AF65-F5344CB8AC3E}">
        <p14:creationId xmlns:p14="http://schemas.microsoft.com/office/powerpoint/2010/main" val="15054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612A-3A5F-4D4E-8837-71D7829DE947}"/>
              </a:ext>
            </a:extLst>
          </p:cNvPr>
          <p:cNvSpPr>
            <a:spLocks noGrp="1"/>
          </p:cNvSpPr>
          <p:nvPr>
            <p:ph type="title"/>
          </p:nvPr>
        </p:nvSpPr>
        <p:spPr/>
        <p:txBody>
          <a:bodyPr/>
          <a:lstStyle/>
          <a:p>
            <a:r>
              <a:rPr lang="en-GB" dirty="0"/>
              <a:t>Significance</a:t>
            </a:r>
            <a:r>
              <a:rPr lang="en-GB" baseline="0" dirty="0"/>
              <a:t> of ‘Adventists’ - 1</a:t>
            </a:r>
            <a:endParaRPr lang="en-GB" dirty="0"/>
          </a:p>
        </p:txBody>
      </p:sp>
      <p:sp>
        <p:nvSpPr>
          <p:cNvPr id="3" name="Content Placeholder 2">
            <a:extLst>
              <a:ext uri="{FF2B5EF4-FFF2-40B4-BE49-F238E27FC236}">
                <a16:creationId xmlns:a16="http://schemas.microsoft.com/office/drawing/2014/main" id="{626B6465-D51A-4F78-BD03-4C557938338F}"/>
              </a:ext>
            </a:extLst>
          </p:cNvPr>
          <p:cNvSpPr>
            <a:spLocks noGrp="1"/>
          </p:cNvSpPr>
          <p:nvPr>
            <p:ph idx="1"/>
          </p:nvPr>
        </p:nvSpPr>
        <p:spPr/>
        <p:txBody>
          <a:bodyPr>
            <a:normAutofit/>
          </a:bodyPr>
          <a:lstStyle/>
          <a:p>
            <a:r>
              <a:rPr lang="en-GB" sz="2800" dirty="0"/>
              <a:t>Unique understanding of 2</a:t>
            </a:r>
            <a:r>
              <a:rPr lang="en-GB" sz="2800" baseline="30000" dirty="0"/>
              <a:t>nd</a:t>
            </a:r>
            <a:r>
              <a:rPr lang="en-GB" sz="2800" dirty="0"/>
              <a:t> Advent / end-time events</a:t>
            </a:r>
          </a:p>
          <a:p>
            <a:pPr lvl="1"/>
            <a:r>
              <a:rPr lang="en-GB" sz="2400" dirty="0"/>
              <a:t>State of the dead</a:t>
            </a:r>
          </a:p>
          <a:p>
            <a:pPr lvl="1"/>
            <a:r>
              <a:rPr lang="en-GB" sz="2400" dirty="0"/>
              <a:t>Literal return of Christ</a:t>
            </a:r>
          </a:p>
          <a:p>
            <a:pPr lvl="1"/>
            <a:r>
              <a:rPr lang="en-GB" sz="2400" dirty="0"/>
              <a:t>Judgement</a:t>
            </a:r>
          </a:p>
          <a:p>
            <a:pPr lvl="1"/>
            <a:r>
              <a:rPr lang="en-GB" sz="2400" dirty="0"/>
              <a:t>Millennial hopes – in heaven</a:t>
            </a:r>
          </a:p>
          <a:p>
            <a:pPr marL="0" indent="0">
              <a:buNone/>
            </a:pPr>
            <a:endParaRPr lang="en-GB" sz="2800" dirty="0"/>
          </a:p>
        </p:txBody>
      </p:sp>
    </p:spTree>
    <p:extLst>
      <p:ext uri="{BB962C8B-B14F-4D97-AF65-F5344CB8AC3E}">
        <p14:creationId xmlns:p14="http://schemas.microsoft.com/office/powerpoint/2010/main" val="38401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612A-3A5F-4D4E-8837-71D7829DE947}"/>
              </a:ext>
            </a:extLst>
          </p:cNvPr>
          <p:cNvSpPr>
            <a:spLocks noGrp="1"/>
          </p:cNvSpPr>
          <p:nvPr>
            <p:ph type="title"/>
          </p:nvPr>
        </p:nvSpPr>
        <p:spPr/>
        <p:txBody>
          <a:bodyPr/>
          <a:lstStyle/>
          <a:p>
            <a:r>
              <a:rPr lang="en-GB" dirty="0"/>
              <a:t>Significance</a:t>
            </a:r>
            <a:r>
              <a:rPr lang="en-GB" baseline="0" dirty="0"/>
              <a:t> of ‘Adventists’ - 2</a:t>
            </a:r>
            <a:endParaRPr lang="en-GB" dirty="0"/>
          </a:p>
        </p:txBody>
      </p:sp>
      <p:sp>
        <p:nvSpPr>
          <p:cNvPr id="3" name="Content Placeholder 2">
            <a:extLst>
              <a:ext uri="{FF2B5EF4-FFF2-40B4-BE49-F238E27FC236}">
                <a16:creationId xmlns:a16="http://schemas.microsoft.com/office/drawing/2014/main" id="{626B6465-D51A-4F78-BD03-4C557938338F}"/>
              </a:ext>
            </a:extLst>
          </p:cNvPr>
          <p:cNvSpPr>
            <a:spLocks noGrp="1"/>
          </p:cNvSpPr>
          <p:nvPr>
            <p:ph idx="1"/>
          </p:nvPr>
        </p:nvSpPr>
        <p:spPr/>
        <p:txBody>
          <a:bodyPr>
            <a:normAutofit/>
          </a:bodyPr>
          <a:lstStyle/>
          <a:p>
            <a:r>
              <a:rPr lang="en-GB" sz="2800" dirty="0"/>
              <a:t>Unique depiction of end-time Christian church</a:t>
            </a:r>
          </a:p>
          <a:p>
            <a:pPr lvl="1"/>
            <a:r>
              <a:rPr lang="en-GB" sz="2400" dirty="0"/>
              <a:t>Seal of God vs False worship</a:t>
            </a:r>
          </a:p>
          <a:p>
            <a:pPr lvl="1"/>
            <a:r>
              <a:rPr lang="en-GB" sz="2400" dirty="0"/>
              <a:t>Commandments play a part in allegiance</a:t>
            </a:r>
          </a:p>
          <a:p>
            <a:pPr lvl="1"/>
            <a:r>
              <a:rPr lang="en-GB" sz="2400" dirty="0"/>
              <a:t>Avoidance of ‘Laodicean’ condition</a:t>
            </a:r>
          </a:p>
          <a:p>
            <a:pPr lvl="1"/>
            <a:r>
              <a:rPr lang="en-GB" sz="2400" dirty="0"/>
              <a:t>(Revelation 3:16:17)</a:t>
            </a:r>
          </a:p>
        </p:txBody>
      </p:sp>
    </p:spTree>
    <p:extLst>
      <p:ext uri="{BB962C8B-B14F-4D97-AF65-F5344CB8AC3E}">
        <p14:creationId xmlns:p14="http://schemas.microsoft.com/office/powerpoint/2010/main" val="23769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B980-C008-4650-843B-6D6994124E03}"/>
              </a:ext>
            </a:extLst>
          </p:cNvPr>
          <p:cNvSpPr>
            <a:spLocks noGrp="1"/>
          </p:cNvSpPr>
          <p:nvPr>
            <p:ph type="title"/>
          </p:nvPr>
        </p:nvSpPr>
        <p:spPr/>
        <p:txBody>
          <a:bodyPr/>
          <a:lstStyle/>
          <a:p>
            <a:r>
              <a:rPr lang="en-GB" dirty="0"/>
              <a:t>2 Peter 3:1-13</a:t>
            </a:r>
          </a:p>
        </p:txBody>
      </p:sp>
      <p:sp>
        <p:nvSpPr>
          <p:cNvPr id="3" name="Content Placeholder 2">
            <a:extLst>
              <a:ext uri="{FF2B5EF4-FFF2-40B4-BE49-F238E27FC236}">
                <a16:creationId xmlns:a16="http://schemas.microsoft.com/office/drawing/2014/main" id="{9EAF1053-F757-4F8A-BD2A-6EA329E78534}"/>
              </a:ext>
            </a:extLst>
          </p:cNvPr>
          <p:cNvSpPr>
            <a:spLocks noGrp="1"/>
          </p:cNvSpPr>
          <p:nvPr>
            <p:ph idx="1"/>
          </p:nvPr>
        </p:nvSpPr>
        <p:spPr/>
        <p:txBody>
          <a:bodyPr>
            <a:normAutofit/>
          </a:bodyPr>
          <a:lstStyle/>
          <a:p>
            <a:pPr marL="0" indent="0">
              <a:buNone/>
            </a:pPr>
            <a:r>
              <a:rPr lang="en-GB" sz="2800" dirty="0"/>
              <a:t>This is now the second letter that I am writing to you, beloved. In both of them I am stirring up your sincere mind by way of reminder, </a:t>
            </a:r>
            <a:r>
              <a:rPr lang="en-GB" sz="2800" baseline="30000" dirty="0"/>
              <a:t>2 </a:t>
            </a:r>
            <a:r>
              <a:rPr lang="en-GB" sz="2800" dirty="0"/>
              <a:t>that you should remember the predictions of the holy prophets and the commandment of the Lord and Saviour through your apostles, </a:t>
            </a:r>
            <a:r>
              <a:rPr lang="en-GB" sz="2800" baseline="30000" dirty="0"/>
              <a:t>3 </a:t>
            </a:r>
            <a:r>
              <a:rPr lang="en-GB" sz="2800" dirty="0"/>
              <a:t>knowing this first of all, that scoffers will come in the last days with scoffing, following their own sinful desires. </a:t>
            </a:r>
            <a:r>
              <a:rPr lang="en-GB" sz="2800" baseline="30000" dirty="0"/>
              <a:t>4 </a:t>
            </a:r>
            <a:r>
              <a:rPr lang="en-GB" sz="2800" dirty="0"/>
              <a:t>They will say, “Where is the promise of his coming? For ever since the fathers fell asleep, all things are continuing as they were from the beginning of creation.”</a:t>
            </a:r>
          </a:p>
        </p:txBody>
      </p:sp>
    </p:spTree>
    <p:extLst>
      <p:ext uri="{BB962C8B-B14F-4D97-AF65-F5344CB8AC3E}">
        <p14:creationId xmlns:p14="http://schemas.microsoft.com/office/powerpoint/2010/main" val="16580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B980-C008-4650-843B-6D6994124E03}"/>
              </a:ext>
            </a:extLst>
          </p:cNvPr>
          <p:cNvSpPr>
            <a:spLocks noGrp="1"/>
          </p:cNvSpPr>
          <p:nvPr>
            <p:ph type="title"/>
          </p:nvPr>
        </p:nvSpPr>
        <p:spPr/>
        <p:txBody>
          <a:bodyPr/>
          <a:lstStyle/>
          <a:p>
            <a:r>
              <a:rPr lang="en-GB" dirty="0"/>
              <a:t>2 Peter 3:1-13</a:t>
            </a:r>
          </a:p>
        </p:txBody>
      </p:sp>
      <p:sp>
        <p:nvSpPr>
          <p:cNvPr id="3" name="Content Placeholder 2">
            <a:extLst>
              <a:ext uri="{FF2B5EF4-FFF2-40B4-BE49-F238E27FC236}">
                <a16:creationId xmlns:a16="http://schemas.microsoft.com/office/drawing/2014/main" id="{9EAF1053-F757-4F8A-BD2A-6EA329E78534}"/>
              </a:ext>
            </a:extLst>
          </p:cNvPr>
          <p:cNvSpPr>
            <a:spLocks noGrp="1"/>
          </p:cNvSpPr>
          <p:nvPr>
            <p:ph idx="1"/>
          </p:nvPr>
        </p:nvSpPr>
        <p:spPr/>
        <p:txBody>
          <a:bodyPr>
            <a:normAutofit/>
          </a:bodyPr>
          <a:lstStyle/>
          <a:p>
            <a:pPr marL="0" indent="0">
              <a:buNone/>
            </a:pPr>
            <a:r>
              <a:rPr lang="en-GB" sz="2800" baseline="30000" dirty="0"/>
              <a:t>5 </a:t>
            </a:r>
            <a:r>
              <a:rPr lang="en-GB" sz="2800" dirty="0"/>
              <a:t>For they deliberately overlook this fact, that the heavens existed long ago, and the earth was formed out of water and through water by the word of God, </a:t>
            </a:r>
            <a:r>
              <a:rPr lang="en-GB" sz="2800" baseline="30000" dirty="0"/>
              <a:t>6 </a:t>
            </a:r>
            <a:r>
              <a:rPr lang="en-GB" sz="2800" dirty="0"/>
              <a:t>and that by means of these the world that then existed was deluged with water and perished. </a:t>
            </a:r>
            <a:r>
              <a:rPr lang="en-GB" sz="2800" baseline="30000" dirty="0"/>
              <a:t>7 </a:t>
            </a:r>
            <a:r>
              <a:rPr lang="en-GB" sz="2800" dirty="0"/>
              <a:t>But by the same word the heavens and earth that now exist are stored up for fire, being kept until the day of judgment and destruction of the ungodly.</a:t>
            </a:r>
          </a:p>
        </p:txBody>
      </p:sp>
    </p:spTree>
    <p:extLst>
      <p:ext uri="{BB962C8B-B14F-4D97-AF65-F5344CB8AC3E}">
        <p14:creationId xmlns:p14="http://schemas.microsoft.com/office/powerpoint/2010/main" val="1288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B980-C008-4650-843B-6D6994124E03}"/>
              </a:ext>
            </a:extLst>
          </p:cNvPr>
          <p:cNvSpPr>
            <a:spLocks noGrp="1"/>
          </p:cNvSpPr>
          <p:nvPr>
            <p:ph type="title"/>
          </p:nvPr>
        </p:nvSpPr>
        <p:spPr/>
        <p:txBody>
          <a:bodyPr/>
          <a:lstStyle/>
          <a:p>
            <a:r>
              <a:rPr lang="en-GB" dirty="0"/>
              <a:t>2 Peter 3:1-13</a:t>
            </a:r>
          </a:p>
        </p:txBody>
      </p:sp>
      <p:sp>
        <p:nvSpPr>
          <p:cNvPr id="3" name="Content Placeholder 2">
            <a:extLst>
              <a:ext uri="{FF2B5EF4-FFF2-40B4-BE49-F238E27FC236}">
                <a16:creationId xmlns:a16="http://schemas.microsoft.com/office/drawing/2014/main" id="{9EAF1053-F757-4F8A-BD2A-6EA329E78534}"/>
              </a:ext>
            </a:extLst>
          </p:cNvPr>
          <p:cNvSpPr>
            <a:spLocks noGrp="1"/>
          </p:cNvSpPr>
          <p:nvPr>
            <p:ph idx="1"/>
          </p:nvPr>
        </p:nvSpPr>
        <p:spPr/>
        <p:txBody>
          <a:bodyPr>
            <a:normAutofit/>
          </a:bodyPr>
          <a:lstStyle/>
          <a:p>
            <a:pPr marL="0" indent="0">
              <a:buNone/>
            </a:pPr>
            <a:r>
              <a:rPr lang="en-GB" sz="2800" baseline="30000" dirty="0"/>
              <a:t>8 </a:t>
            </a:r>
            <a:r>
              <a:rPr lang="en-GB" sz="2800" dirty="0"/>
              <a:t>But do not overlook this one fact, beloved, that with the Lord one day is as a thousand years, and a thousand years as one day. </a:t>
            </a:r>
            <a:r>
              <a:rPr lang="en-GB" sz="2800" baseline="30000" dirty="0"/>
              <a:t>9 </a:t>
            </a:r>
            <a:r>
              <a:rPr lang="en-GB" sz="2800" dirty="0"/>
              <a:t>The Lord is not slow to fulfil his promise as some count slowness, but is patient toward you,</a:t>
            </a:r>
            <a:r>
              <a:rPr lang="en-GB" sz="2800" baseline="30000" dirty="0"/>
              <a:t>[</a:t>
            </a:r>
            <a:r>
              <a:rPr lang="en-GB" sz="2800" baseline="30000" dirty="0">
                <a:hlinkClick r:id="rId2" tooltip="See footnote a"/>
              </a:rPr>
              <a:t>a</a:t>
            </a:r>
            <a:r>
              <a:rPr lang="en-GB" sz="2800" baseline="30000" dirty="0"/>
              <a:t>]</a:t>
            </a:r>
            <a:r>
              <a:rPr lang="en-GB" sz="2800" dirty="0"/>
              <a:t> not wishing that any should perish, but that all should reach repentance. </a:t>
            </a:r>
            <a:r>
              <a:rPr lang="en-GB" sz="2800" baseline="30000" dirty="0"/>
              <a:t>10 </a:t>
            </a:r>
            <a:r>
              <a:rPr lang="en-GB" sz="2800" dirty="0"/>
              <a:t>But the day of the Lord will come like a thief, and then the heavens will pass away with a roar, and the heavenly bodies</a:t>
            </a:r>
            <a:r>
              <a:rPr lang="en-GB" sz="2800" baseline="30000" dirty="0"/>
              <a:t>[</a:t>
            </a:r>
            <a:r>
              <a:rPr lang="en-GB" sz="2800" baseline="30000" dirty="0">
                <a:hlinkClick r:id="rId3" tooltip="See footnote b"/>
              </a:rPr>
              <a:t>b</a:t>
            </a:r>
            <a:r>
              <a:rPr lang="en-GB" sz="2800" baseline="30000" dirty="0"/>
              <a:t>]</a:t>
            </a:r>
            <a:r>
              <a:rPr lang="en-GB" sz="2800" dirty="0"/>
              <a:t> will be burned up and dissolved, and the earth and the works that are done on it will be exposed.</a:t>
            </a:r>
            <a:r>
              <a:rPr lang="en-GB" sz="2800" baseline="30000" dirty="0"/>
              <a:t>[</a:t>
            </a:r>
            <a:r>
              <a:rPr lang="en-GB" sz="2800" baseline="30000" dirty="0">
                <a:hlinkClick r:id="rId4" tooltip="See footnote c"/>
              </a:rPr>
              <a:t>c</a:t>
            </a:r>
            <a:r>
              <a:rPr lang="en-GB" sz="2800" baseline="30000" dirty="0"/>
              <a:t>]</a:t>
            </a:r>
            <a:endParaRPr lang="en-GB" sz="2800" dirty="0"/>
          </a:p>
        </p:txBody>
      </p:sp>
    </p:spTree>
    <p:extLst>
      <p:ext uri="{BB962C8B-B14F-4D97-AF65-F5344CB8AC3E}">
        <p14:creationId xmlns:p14="http://schemas.microsoft.com/office/powerpoint/2010/main" val="137366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B980-C008-4650-843B-6D6994124E03}"/>
              </a:ext>
            </a:extLst>
          </p:cNvPr>
          <p:cNvSpPr>
            <a:spLocks noGrp="1"/>
          </p:cNvSpPr>
          <p:nvPr>
            <p:ph type="title"/>
          </p:nvPr>
        </p:nvSpPr>
        <p:spPr/>
        <p:txBody>
          <a:bodyPr/>
          <a:lstStyle/>
          <a:p>
            <a:r>
              <a:rPr lang="en-GB" dirty="0"/>
              <a:t>2 Peter 3:1-13</a:t>
            </a:r>
          </a:p>
        </p:txBody>
      </p:sp>
      <p:sp>
        <p:nvSpPr>
          <p:cNvPr id="3" name="Content Placeholder 2">
            <a:extLst>
              <a:ext uri="{FF2B5EF4-FFF2-40B4-BE49-F238E27FC236}">
                <a16:creationId xmlns:a16="http://schemas.microsoft.com/office/drawing/2014/main" id="{9EAF1053-F757-4F8A-BD2A-6EA329E78534}"/>
              </a:ext>
            </a:extLst>
          </p:cNvPr>
          <p:cNvSpPr>
            <a:spLocks noGrp="1"/>
          </p:cNvSpPr>
          <p:nvPr>
            <p:ph idx="1"/>
          </p:nvPr>
        </p:nvSpPr>
        <p:spPr/>
        <p:txBody>
          <a:bodyPr>
            <a:normAutofit/>
          </a:bodyPr>
          <a:lstStyle/>
          <a:p>
            <a:pPr marL="0" indent="0">
              <a:buNone/>
            </a:pPr>
            <a:r>
              <a:rPr lang="en-GB" sz="2800" baseline="30000" dirty="0"/>
              <a:t>11 </a:t>
            </a:r>
            <a:r>
              <a:rPr lang="en-GB" sz="2800" dirty="0"/>
              <a:t>Since all these things are thus to be dissolved, what sort of people ought you to be in lives of holiness and godliness, </a:t>
            </a:r>
            <a:r>
              <a:rPr lang="en-GB" sz="2800" baseline="30000" dirty="0"/>
              <a:t>12 </a:t>
            </a:r>
            <a:r>
              <a:rPr lang="en-GB" sz="2800" dirty="0"/>
              <a:t>waiting for and hastening the coming of the day of God, because of which the heavens will be set on fire and dissolved, and the heavenly bodies will melt as they burn! </a:t>
            </a:r>
            <a:r>
              <a:rPr lang="en-GB" sz="2800" baseline="30000" dirty="0"/>
              <a:t>13 </a:t>
            </a:r>
            <a:r>
              <a:rPr lang="en-GB" sz="2800" dirty="0"/>
              <a:t>But according to his promise we are waiting for new heavens and a new earth in which righteousness dwells.</a:t>
            </a:r>
          </a:p>
        </p:txBody>
      </p:sp>
    </p:spTree>
    <p:extLst>
      <p:ext uri="{BB962C8B-B14F-4D97-AF65-F5344CB8AC3E}">
        <p14:creationId xmlns:p14="http://schemas.microsoft.com/office/powerpoint/2010/main" val="39338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B980-C008-4650-843B-6D6994124E03}"/>
              </a:ext>
            </a:extLst>
          </p:cNvPr>
          <p:cNvSpPr>
            <a:spLocks noGrp="1"/>
          </p:cNvSpPr>
          <p:nvPr>
            <p:ph type="title"/>
          </p:nvPr>
        </p:nvSpPr>
        <p:spPr/>
        <p:txBody>
          <a:bodyPr/>
          <a:lstStyle/>
          <a:p>
            <a:r>
              <a:rPr lang="en-GB" dirty="0"/>
              <a:t>2 Peter 3:1-13</a:t>
            </a:r>
          </a:p>
        </p:txBody>
      </p:sp>
      <p:sp>
        <p:nvSpPr>
          <p:cNvPr id="3" name="Content Placeholder 2">
            <a:extLst>
              <a:ext uri="{FF2B5EF4-FFF2-40B4-BE49-F238E27FC236}">
                <a16:creationId xmlns:a16="http://schemas.microsoft.com/office/drawing/2014/main" id="{9EAF1053-F757-4F8A-BD2A-6EA329E78534}"/>
              </a:ext>
            </a:extLst>
          </p:cNvPr>
          <p:cNvSpPr>
            <a:spLocks noGrp="1"/>
          </p:cNvSpPr>
          <p:nvPr>
            <p:ph idx="1"/>
          </p:nvPr>
        </p:nvSpPr>
        <p:spPr/>
        <p:txBody>
          <a:bodyPr>
            <a:normAutofit/>
          </a:bodyPr>
          <a:lstStyle/>
          <a:p>
            <a:pPr marL="0" indent="0">
              <a:buNone/>
            </a:pPr>
            <a:r>
              <a:rPr lang="en-GB" sz="2800" baseline="30000" dirty="0"/>
              <a:t>11 </a:t>
            </a:r>
            <a:r>
              <a:rPr lang="en-GB" sz="2800" dirty="0"/>
              <a:t>Since all these things are thus to be dissolved, </a:t>
            </a:r>
            <a:r>
              <a:rPr lang="en-GB" sz="2800" dirty="0">
                <a:solidFill>
                  <a:srgbClr val="FF0000"/>
                </a:solidFill>
              </a:rPr>
              <a:t>what sort of people ought you to be </a:t>
            </a:r>
            <a:r>
              <a:rPr lang="en-GB" sz="2800" dirty="0"/>
              <a:t>in </a:t>
            </a:r>
            <a:r>
              <a:rPr lang="en-GB" sz="2800" dirty="0">
                <a:solidFill>
                  <a:srgbClr val="FF0000"/>
                </a:solidFill>
              </a:rPr>
              <a:t>lives of holiness and godliness</a:t>
            </a:r>
            <a:r>
              <a:rPr lang="en-GB" sz="2800" dirty="0"/>
              <a:t>, </a:t>
            </a:r>
            <a:r>
              <a:rPr lang="en-GB" sz="2800" baseline="30000" dirty="0"/>
              <a:t>12 </a:t>
            </a:r>
            <a:r>
              <a:rPr lang="en-GB" sz="2800" dirty="0">
                <a:solidFill>
                  <a:srgbClr val="FF0000"/>
                </a:solidFill>
              </a:rPr>
              <a:t>waiting for </a:t>
            </a:r>
            <a:r>
              <a:rPr lang="en-GB" sz="2800" dirty="0"/>
              <a:t>and </a:t>
            </a:r>
            <a:r>
              <a:rPr lang="en-GB" sz="2800" dirty="0">
                <a:solidFill>
                  <a:srgbClr val="FF0000"/>
                </a:solidFill>
              </a:rPr>
              <a:t>hastening</a:t>
            </a:r>
            <a:r>
              <a:rPr lang="en-GB" sz="2800" dirty="0"/>
              <a:t> the coming of the day of God, because of which the heavens will be set on fire and dissolved, and the heavenly bodies will melt as they burn! </a:t>
            </a:r>
            <a:r>
              <a:rPr lang="en-GB" sz="2800" baseline="30000" dirty="0"/>
              <a:t>13 </a:t>
            </a:r>
            <a:r>
              <a:rPr lang="en-GB" sz="2800" dirty="0"/>
              <a:t>But according to his promise we are waiting for new heavens and a new earth in which righteousness dwells.</a:t>
            </a:r>
          </a:p>
        </p:txBody>
      </p:sp>
    </p:spTree>
    <p:extLst>
      <p:ext uri="{BB962C8B-B14F-4D97-AF65-F5344CB8AC3E}">
        <p14:creationId xmlns:p14="http://schemas.microsoft.com/office/powerpoint/2010/main" val="6650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1A96-EFBB-45D1-882F-04E93CE1EA57}"/>
              </a:ext>
            </a:extLst>
          </p:cNvPr>
          <p:cNvSpPr>
            <a:spLocks noGrp="1"/>
          </p:cNvSpPr>
          <p:nvPr>
            <p:ph type="title"/>
          </p:nvPr>
        </p:nvSpPr>
        <p:spPr/>
        <p:txBody>
          <a:bodyPr/>
          <a:lstStyle/>
          <a:p>
            <a:r>
              <a:rPr lang="en-GB" dirty="0"/>
              <a:t>Conclusions 1</a:t>
            </a:r>
          </a:p>
        </p:txBody>
      </p:sp>
      <p:sp>
        <p:nvSpPr>
          <p:cNvPr id="3" name="Content Placeholder 2">
            <a:extLst>
              <a:ext uri="{FF2B5EF4-FFF2-40B4-BE49-F238E27FC236}">
                <a16:creationId xmlns:a16="http://schemas.microsoft.com/office/drawing/2014/main" id="{40013967-9860-4EDD-96CC-0F9DD40F6CE2}"/>
              </a:ext>
            </a:extLst>
          </p:cNvPr>
          <p:cNvSpPr>
            <a:spLocks noGrp="1"/>
          </p:cNvSpPr>
          <p:nvPr>
            <p:ph idx="1"/>
          </p:nvPr>
        </p:nvSpPr>
        <p:spPr/>
        <p:txBody>
          <a:bodyPr/>
          <a:lstStyle/>
          <a:p>
            <a:r>
              <a:rPr lang="en-GB" dirty="0"/>
              <a:t>SDAs have 2 key doctrines which set us apart</a:t>
            </a:r>
          </a:p>
          <a:p>
            <a:r>
              <a:rPr lang="en-GB" dirty="0"/>
              <a:t>The 7</a:t>
            </a:r>
            <a:r>
              <a:rPr lang="en-GB" baseline="30000" dirty="0"/>
              <a:t>th</a:t>
            </a:r>
            <a:r>
              <a:rPr lang="en-GB" dirty="0"/>
              <a:t> day Sabbath is significant (reference to creation)</a:t>
            </a:r>
          </a:p>
          <a:p>
            <a:r>
              <a:rPr lang="en-GB" dirty="0"/>
              <a:t>The 2</a:t>
            </a:r>
            <a:r>
              <a:rPr lang="en-GB" baseline="30000" dirty="0"/>
              <a:t>nd</a:t>
            </a:r>
            <a:r>
              <a:rPr lang="en-GB" dirty="0"/>
              <a:t> Advent is of primary significance</a:t>
            </a:r>
          </a:p>
          <a:p>
            <a:endParaRPr lang="en-GB" dirty="0"/>
          </a:p>
          <a:p>
            <a:r>
              <a:rPr lang="en-GB" dirty="0"/>
              <a:t>Our understanding of that message makes us unique – or not</a:t>
            </a:r>
          </a:p>
        </p:txBody>
      </p:sp>
    </p:spTree>
    <p:extLst>
      <p:ext uri="{BB962C8B-B14F-4D97-AF65-F5344CB8AC3E}">
        <p14:creationId xmlns:p14="http://schemas.microsoft.com/office/powerpoint/2010/main" val="61804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13D4-BFB7-4CEB-9FD0-164E2E58E1C6}"/>
              </a:ext>
            </a:extLst>
          </p:cNvPr>
          <p:cNvSpPr>
            <a:spLocks noGrp="1"/>
          </p:cNvSpPr>
          <p:nvPr>
            <p:ph type="title"/>
          </p:nvPr>
        </p:nvSpPr>
        <p:spPr/>
        <p:txBody>
          <a:bodyPr/>
          <a:lstStyle/>
          <a:p>
            <a:r>
              <a:rPr lang="en-GB" dirty="0"/>
              <a:t>William Miller – 1844</a:t>
            </a:r>
          </a:p>
        </p:txBody>
      </p:sp>
      <p:sp>
        <p:nvSpPr>
          <p:cNvPr id="3" name="Content Placeholder 2">
            <a:extLst>
              <a:ext uri="{FF2B5EF4-FFF2-40B4-BE49-F238E27FC236}">
                <a16:creationId xmlns:a16="http://schemas.microsoft.com/office/drawing/2014/main" id="{C1BED621-11DB-4290-B9DF-59195FD3F961}"/>
              </a:ext>
            </a:extLst>
          </p:cNvPr>
          <p:cNvSpPr>
            <a:spLocks noGrp="1"/>
          </p:cNvSpPr>
          <p:nvPr>
            <p:ph idx="1"/>
          </p:nvPr>
        </p:nvSpPr>
        <p:spPr/>
        <p:txBody>
          <a:bodyPr/>
          <a:lstStyle/>
          <a:p>
            <a:r>
              <a:rPr lang="en-GB" dirty="0"/>
              <a:t>Miller first arrived at this date in 1818</a:t>
            </a:r>
          </a:p>
          <a:p>
            <a:r>
              <a:rPr lang="en-GB" dirty="0"/>
              <a:t>Published as document in 1822</a:t>
            </a:r>
          </a:p>
          <a:p>
            <a:r>
              <a:rPr lang="en-GB" dirty="0"/>
              <a:t>Began to preach in 1831</a:t>
            </a:r>
          </a:p>
        </p:txBody>
      </p:sp>
      <p:pic>
        <p:nvPicPr>
          <p:cNvPr id="4" name="Picture 3">
            <a:extLst>
              <a:ext uri="{FF2B5EF4-FFF2-40B4-BE49-F238E27FC236}">
                <a16:creationId xmlns:a16="http://schemas.microsoft.com/office/drawing/2014/main" id="{FCF65043-2CC6-4FE1-A8C2-872F67E46524}"/>
              </a:ext>
            </a:extLst>
          </p:cNvPr>
          <p:cNvPicPr>
            <a:picLocks noChangeAspect="1"/>
          </p:cNvPicPr>
          <p:nvPr/>
        </p:nvPicPr>
        <p:blipFill>
          <a:blip r:embed="rId2"/>
          <a:stretch>
            <a:fillRect/>
          </a:stretch>
        </p:blipFill>
        <p:spPr>
          <a:xfrm>
            <a:off x="8398668" y="1809475"/>
            <a:ext cx="3103612" cy="4542559"/>
          </a:xfrm>
          <a:prstGeom prst="rect">
            <a:avLst/>
          </a:prstGeom>
        </p:spPr>
      </p:pic>
    </p:spTree>
    <p:extLst>
      <p:ext uri="{BB962C8B-B14F-4D97-AF65-F5344CB8AC3E}">
        <p14:creationId xmlns:p14="http://schemas.microsoft.com/office/powerpoint/2010/main" val="15908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2925-AF0C-4A15-83FA-7C3F8968507C}"/>
              </a:ext>
            </a:extLst>
          </p:cNvPr>
          <p:cNvSpPr>
            <a:spLocks noGrp="1"/>
          </p:cNvSpPr>
          <p:nvPr>
            <p:ph type="title"/>
          </p:nvPr>
        </p:nvSpPr>
        <p:spPr/>
        <p:txBody>
          <a:bodyPr/>
          <a:lstStyle/>
          <a:p>
            <a:r>
              <a:rPr lang="en-GB" dirty="0"/>
              <a:t>What is</a:t>
            </a:r>
            <a:r>
              <a:rPr lang="en-GB" baseline="0" dirty="0"/>
              <a:t> the 2</a:t>
            </a:r>
            <a:r>
              <a:rPr lang="en-GB" baseline="30000" dirty="0"/>
              <a:t>nd</a:t>
            </a:r>
            <a:r>
              <a:rPr lang="en-GB" baseline="0" dirty="0"/>
              <a:t> Coming?</a:t>
            </a:r>
            <a:endParaRPr lang="en-GB" dirty="0"/>
          </a:p>
        </p:txBody>
      </p:sp>
      <p:sp>
        <p:nvSpPr>
          <p:cNvPr id="3" name="Content Placeholder 2">
            <a:extLst>
              <a:ext uri="{FF2B5EF4-FFF2-40B4-BE49-F238E27FC236}">
                <a16:creationId xmlns:a16="http://schemas.microsoft.com/office/drawing/2014/main" id="{77D3C767-F013-4A0C-9C07-840940C07ADF}"/>
              </a:ext>
            </a:extLst>
          </p:cNvPr>
          <p:cNvSpPr>
            <a:spLocks noGrp="1"/>
          </p:cNvSpPr>
          <p:nvPr>
            <p:ph idx="1"/>
          </p:nvPr>
        </p:nvSpPr>
        <p:spPr/>
        <p:txBody>
          <a:bodyPr/>
          <a:lstStyle/>
          <a:p>
            <a:pPr marL="457200" indent="-457200">
              <a:buFont typeface="+mj-lt"/>
              <a:buAutoNum type="arabicPeriod"/>
            </a:pPr>
            <a:r>
              <a:rPr lang="en-GB" dirty="0"/>
              <a:t>Science increasingly suggests that ‘mankind’ is NOT going to survive on this earth</a:t>
            </a:r>
          </a:p>
          <a:p>
            <a:pPr marL="731520" lvl="1" indent="-457200">
              <a:buFont typeface="+mj-lt"/>
              <a:buAutoNum type="arabicPeriod"/>
            </a:pPr>
            <a:r>
              <a:rPr lang="en-GB" dirty="0"/>
              <a:t>Pollution</a:t>
            </a:r>
          </a:p>
          <a:p>
            <a:pPr marL="731520" lvl="1" indent="-457200">
              <a:buFont typeface="+mj-lt"/>
              <a:buAutoNum type="arabicPeriod"/>
            </a:pPr>
            <a:r>
              <a:rPr lang="en-GB" dirty="0"/>
              <a:t>Disease</a:t>
            </a:r>
          </a:p>
          <a:p>
            <a:pPr marL="731520" lvl="1" indent="-457200">
              <a:buFont typeface="+mj-lt"/>
              <a:buAutoNum type="arabicPeriod"/>
            </a:pPr>
            <a:r>
              <a:rPr lang="en-GB" dirty="0"/>
              <a:t>‘Evolution’</a:t>
            </a:r>
          </a:p>
          <a:p>
            <a:pPr marL="457200" indent="-457200">
              <a:buFont typeface="+mj-lt"/>
              <a:buAutoNum type="arabicPeriod"/>
            </a:pPr>
            <a:r>
              <a:rPr lang="en-GB" dirty="0"/>
              <a:t>The Bible states ‘sin’ as the insoluble problem</a:t>
            </a:r>
          </a:p>
          <a:p>
            <a:pPr marL="457200" indent="-457200">
              <a:buFont typeface="+mj-lt"/>
              <a:buAutoNum type="arabicPeriod"/>
            </a:pPr>
            <a:r>
              <a:rPr lang="en-GB" dirty="0"/>
              <a:t>The resolution – Jesus return</a:t>
            </a:r>
          </a:p>
          <a:p>
            <a:pPr marL="731520" lvl="1" indent="-457200">
              <a:buFont typeface="+mj-lt"/>
              <a:buAutoNum type="arabicPeriod"/>
            </a:pPr>
            <a:r>
              <a:rPr lang="en-GB" dirty="0"/>
              <a:t>That day will bring about the destruction of the heavens by fire, and the elements will melt in the heat. </a:t>
            </a:r>
            <a:r>
              <a:rPr lang="en-GB" baseline="30000" dirty="0"/>
              <a:t>13 </a:t>
            </a:r>
            <a:r>
              <a:rPr lang="en-GB" dirty="0"/>
              <a:t>But in keeping with his promise we are looking forward to a new heaven and a new earth, where righteousness dwells.</a:t>
            </a:r>
          </a:p>
          <a:p>
            <a:pPr marL="731520" lvl="3" indent="0">
              <a:buNone/>
            </a:pPr>
            <a:r>
              <a:rPr lang="en-GB" dirty="0"/>
              <a:t>(2 Peter 3:12)</a:t>
            </a:r>
          </a:p>
        </p:txBody>
      </p:sp>
    </p:spTree>
    <p:extLst>
      <p:ext uri="{BB962C8B-B14F-4D97-AF65-F5344CB8AC3E}">
        <p14:creationId xmlns:p14="http://schemas.microsoft.com/office/powerpoint/2010/main" val="25198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21CD-7E70-44A3-B44D-F115D23C0FFA}"/>
              </a:ext>
            </a:extLst>
          </p:cNvPr>
          <p:cNvSpPr>
            <a:spLocks noGrp="1"/>
          </p:cNvSpPr>
          <p:nvPr>
            <p:ph type="title"/>
          </p:nvPr>
        </p:nvSpPr>
        <p:spPr/>
        <p:txBody>
          <a:bodyPr/>
          <a:lstStyle/>
          <a:p>
            <a:r>
              <a:rPr lang="en-GB" dirty="0"/>
              <a:t>Old</a:t>
            </a:r>
            <a:r>
              <a:rPr lang="en-GB" baseline="0" dirty="0"/>
              <a:t> Testament References</a:t>
            </a:r>
            <a:endParaRPr lang="en-GB" dirty="0"/>
          </a:p>
        </p:txBody>
      </p:sp>
      <p:sp>
        <p:nvSpPr>
          <p:cNvPr id="3" name="Content Placeholder 2">
            <a:extLst>
              <a:ext uri="{FF2B5EF4-FFF2-40B4-BE49-F238E27FC236}">
                <a16:creationId xmlns:a16="http://schemas.microsoft.com/office/drawing/2014/main" id="{2EA502B0-4BF2-4184-AD70-0651BDEAFAFD}"/>
              </a:ext>
            </a:extLst>
          </p:cNvPr>
          <p:cNvSpPr>
            <a:spLocks noGrp="1"/>
          </p:cNvSpPr>
          <p:nvPr>
            <p:ph idx="1"/>
          </p:nvPr>
        </p:nvSpPr>
        <p:spPr/>
        <p:txBody>
          <a:bodyPr/>
          <a:lstStyle/>
          <a:p>
            <a:r>
              <a:rPr lang="en-GB" dirty="0"/>
              <a:t>Enoch</a:t>
            </a:r>
          </a:p>
          <a:p>
            <a:pPr lvl="1"/>
            <a:r>
              <a:rPr lang="en-GB" baseline="30000" dirty="0"/>
              <a:t> </a:t>
            </a:r>
            <a:r>
              <a:rPr lang="en-GB" dirty="0"/>
              <a:t>Enoch walked faithfully with God; then he was no more, because God took him away. (Genesis 5:24)</a:t>
            </a:r>
          </a:p>
          <a:p>
            <a:r>
              <a:rPr lang="en-GB" dirty="0"/>
              <a:t>Elijah</a:t>
            </a:r>
          </a:p>
          <a:p>
            <a:pPr lvl="1"/>
            <a:r>
              <a:rPr lang="en-GB" dirty="0"/>
              <a:t>As they were walking along and talking together, suddenly a chariot of fire and horses of fire appeared and separated the two of them, and Elijah went up to heaven in a whirlwind. (2 Kings 2:11)</a:t>
            </a:r>
          </a:p>
        </p:txBody>
      </p:sp>
    </p:spTree>
    <p:extLst>
      <p:ext uri="{BB962C8B-B14F-4D97-AF65-F5344CB8AC3E}">
        <p14:creationId xmlns:p14="http://schemas.microsoft.com/office/powerpoint/2010/main" val="18584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526F-7F41-4DA2-94BB-8C65EC6D788C}"/>
              </a:ext>
            </a:extLst>
          </p:cNvPr>
          <p:cNvSpPr>
            <a:spLocks noGrp="1"/>
          </p:cNvSpPr>
          <p:nvPr>
            <p:ph type="title"/>
          </p:nvPr>
        </p:nvSpPr>
        <p:spPr/>
        <p:txBody>
          <a:bodyPr/>
          <a:lstStyle/>
          <a:p>
            <a:r>
              <a:rPr lang="en-GB" dirty="0"/>
              <a:t>Jesus’ teaching?</a:t>
            </a:r>
          </a:p>
        </p:txBody>
      </p:sp>
      <p:sp>
        <p:nvSpPr>
          <p:cNvPr id="3" name="Content Placeholder 2">
            <a:extLst>
              <a:ext uri="{FF2B5EF4-FFF2-40B4-BE49-F238E27FC236}">
                <a16:creationId xmlns:a16="http://schemas.microsoft.com/office/drawing/2014/main" id="{944DB86D-DC55-42E7-87CE-EB6747D2F6D2}"/>
              </a:ext>
            </a:extLst>
          </p:cNvPr>
          <p:cNvSpPr>
            <a:spLocks noGrp="1"/>
          </p:cNvSpPr>
          <p:nvPr>
            <p:ph idx="1"/>
          </p:nvPr>
        </p:nvSpPr>
        <p:spPr/>
        <p:txBody>
          <a:bodyPr/>
          <a:lstStyle/>
          <a:p>
            <a:pPr lvl="0"/>
            <a:r>
              <a:rPr lang="en-GB" dirty="0"/>
              <a:t>Kingdom of heaven</a:t>
            </a:r>
          </a:p>
          <a:p>
            <a:pPr lvl="0"/>
            <a:r>
              <a:rPr lang="en-GB" baseline="30000" dirty="0"/>
              <a:t>20 </a:t>
            </a:r>
            <a:r>
              <a:rPr lang="en-GB" dirty="0"/>
              <a:t>But store up for yourselves treasures in heaven, where moths and vermin do not destroy, and where thieves do not break in and steal. (Matthew 6:20)</a:t>
            </a:r>
          </a:p>
          <a:p>
            <a:pPr lvl="0"/>
            <a:r>
              <a:rPr lang="en-GB" dirty="0"/>
              <a:t>“Let not your hearts be troubled. Believe in God;</a:t>
            </a:r>
            <a:r>
              <a:rPr lang="en-GB" baseline="30000" dirty="0"/>
              <a:t>[</a:t>
            </a:r>
            <a:r>
              <a:rPr lang="en-GB" baseline="30000" dirty="0">
                <a:hlinkClick r:id="rId2" tooltip="See footnote a"/>
              </a:rPr>
              <a:t>a</a:t>
            </a:r>
            <a:r>
              <a:rPr lang="en-GB" baseline="30000" dirty="0"/>
              <a:t>]</a:t>
            </a:r>
            <a:r>
              <a:rPr lang="en-GB" dirty="0"/>
              <a:t> believe also in me. </a:t>
            </a:r>
            <a:r>
              <a:rPr lang="en-GB" baseline="30000" dirty="0"/>
              <a:t>2 </a:t>
            </a:r>
            <a:r>
              <a:rPr lang="en-GB" dirty="0"/>
              <a:t>In my Father's house are many rooms. If it were not so, would I have told you that I go to prepare a place for you?</a:t>
            </a:r>
            <a:r>
              <a:rPr lang="en-GB" baseline="30000" dirty="0"/>
              <a:t>[</a:t>
            </a:r>
            <a:r>
              <a:rPr lang="en-GB" baseline="30000" dirty="0">
                <a:hlinkClick r:id="rId3" tooltip="See footnote b"/>
              </a:rPr>
              <a:t>b</a:t>
            </a:r>
            <a:r>
              <a:rPr lang="en-GB" baseline="30000" dirty="0"/>
              <a:t>]</a:t>
            </a:r>
            <a:r>
              <a:rPr lang="en-GB" dirty="0"/>
              <a:t> </a:t>
            </a:r>
            <a:r>
              <a:rPr lang="en-GB" baseline="30000" dirty="0"/>
              <a:t>3 </a:t>
            </a:r>
            <a:r>
              <a:rPr lang="en-GB" dirty="0"/>
              <a:t>And if I go and prepare a place for you, I will come again and will take you to myself, that where I am you may be also. (John 14:1-3)</a:t>
            </a:r>
          </a:p>
        </p:txBody>
      </p:sp>
    </p:spTree>
    <p:extLst>
      <p:ext uri="{BB962C8B-B14F-4D97-AF65-F5344CB8AC3E}">
        <p14:creationId xmlns:p14="http://schemas.microsoft.com/office/powerpoint/2010/main" val="392408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FFDB-9A83-4CF4-B265-4D44D8123F27}"/>
              </a:ext>
            </a:extLst>
          </p:cNvPr>
          <p:cNvSpPr>
            <a:spLocks noGrp="1"/>
          </p:cNvSpPr>
          <p:nvPr>
            <p:ph type="title"/>
          </p:nvPr>
        </p:nvSpPr>
        <p:spPr/>
        <p:txBody>
          <a:bodyPr/>
          <a:lstStyle/>
          <a:p>
            <a:r>
              <a:rPr lang="en-GB" dirty="0"/>
              <a:t>Jesus Goes</a:t>
            </a:r>
            <a:r>
              <a:rPr lang="en-GB" baseline="0" dirty="0"/>
              <a:t> . . .</a:t>
            </a:r>
            <a:endParaRPr lang="en-GB" dirty="0"/>
          </a:p>
        </p:txBody>
      </p:sp>
      <p:sp>
        <p:nvSpPr>
          <p:cNvPr id="3" name="Content Placeholder 2">
            <a:extLst>
              <a:ext uri="{FF2B5EF4-FFF2-40B4-BE49-F238E27FC236}">
                <a16:creationId xmlns:a16="http://schemas.microsoft.com/office/drawing/2014/main" id="{41DBDD39-DC6B-46D6-A318-C5292C1852F1}"/>
              </a:ext>
            </a:extLst>
          </p:cNvPr>
          <p:cNvSpPr>
            <a:spLocks noGrp="1"/>
          </p:cNvSpPr>
          <p:nvPr>
            <p:ph idx="1"/>
          </p:nvPr>
        </p:nvSpPr>
        <p:spPr/>
        <p:txBody>
          <a:bodyPr/>
          <a:lstStyle/>
          <a:p>
            <a:pPr marL="0" indent="0">
              <a:buNone/>
            </a:pPr>
            <a:r>
              <a:rPr lang="en-GB" baseline="30000" dirty="0"/>
              <a:t>9 </a:t>
            </a:r>
            <a:r>
              <a:rPr lang="en-GB" dirty="0"/>
              <a:t>And when he had said these things, as they were looking on, he was lifted up, and a cloud took him out of their sight. </a:t>
            </a:r>
            <a:r>
              <a:rPr lang="en-GB" baseline="30000" dirty="0"/>
              <a:t>10 </a:t>
            </a:r>
            <a:r>
              <a:rPr lang="en-GB" dirty="0"/>
              <a:t>And while they were gazing into heaven as he went, behold, two men stood by them in white robes, </a:t>
            </a:r>
            <a:r>
              <a:rPr lang="en-GB" baseline="30000" dirty="0"/>
              <a:t>11 </a:t>
            </a:r>
            <a:r>
              <a:rPr lang="en-GB" dirty="0"/>
              <a:t>and said, “Men of Galilee, why do you stand looking into heaven? This Jesus, who was taken up from you into heaven, will come in the same way as you saw him go into heaven.” (Acts 1:9-11)</a:t>
            </a:r>
          </a:p>
        </p:txBody>
      </p:sp>
    </p:spTree>
    <p:extLst>
      <p:ext uri="{BB962C8B-B14F-4D97-AF65-F5344CB8AC3E}">
        <p14:creationId xmlns:p14="http://schemas.microsoft.com/office/powerpoint/2010/main" val="12094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8FBF-5C95-4039-835A-C5A33E1BEEBA}"/>
              </a:ext>
            </a:extLst>
          </p:cNvPr>
          <p:cNvSpPr>
            <a:spLocks noGrp="1"/>
          </p:cNvSpPr>
          <p:nvPr>
            <p:ph type="title"/>
          </p:nvPr>
        </p:nvSpPr>
        <p:spPr/>
        <p:txBody>
          <a:bodyPr/>
          <a:lstStyle/>
          <a:p>
            <a:r>
              <a:rPr lang="en-GB" dirty="0"/>
              <a:t>1 Thessalonians</a:t>
            </a:r>
          </a:p>
        </p:txBody>
      </p:sp>
      <p:sp>
        <p:nvSpPr>
          <p:cNvPr id="3" name="Content Placeholder 2">
            <a:extLst>
              <a:ext uri="{FF2B5EF4-FFF2-40B4-BE49-F238E27FC236}">
                <a16:creationId xmlns:a16="http://schemas.microsoft.com/office/drawing/2014/main" id="{5F89C05C-F98F-409B-A275-16F84484CDD0}"/>
              </a:ext>
            </a:extLst>
          </p:cNvPr>
          <p:cNvSpPr>
            <a:spLocks noGrp="1"/>
          </p:cNvSpPr>
          <p:nvPr>
            <p:ph idx="1"/>
          </p:nvPr>
        </p:nvSpPr>
        <p:spPr/>
        <p:txBody>
          <a:bodyPr>
            <a:normAutofit/>
          </a:bodyPr>
          <a:lstStyle/>
          <a:p>
            <a:r>
              <a:rPr lang="en-GB" baseline="30000" dirty="0"/>
              <a:t>3 </a:t>
            </a:r>
            <a:r>
              <a:rPr lang="en-GB" dirty="0"/>
              <a:t>But we do not want you to be uninformed, brothers, about those who are asleep, that you may not grieve as others do who have no hope.</a:t>
            </a:r>
          </a:p>
          <a:p>
            <a:r>
              <a:rPr lang="en-GB" baseline="30000" dirty="0"/>
              <a:t>16 </a:t>
            </a:r>
            <a:r>
              <a:rPr lang="en-GB" dirty="0"/>
              <a:t>For the Lord himself will descend from heaven with a cry of command, with the voice of an archangel, and with the sound of the trumpet of God. And the dead in Christ will rise first. </a:t>
            </a:r>
            <a:r>
              <a:rPr lang="en-GB" baseline="30000" dirty="0"/>
              <a:t>17 </a:t>
            </a:r>
            <a:r>
              <a:rPr lang="en-GB" dirty="0"/>
              <a:t>Then we who are alive, who are left, will be caught up together with them in the clouds to meet the Lord in the air, and so we will always be with the Lord. </a:t>
            </a:r>
            <a:r>
              <a:rPr lang="en-GB" baseline="30000" dirty="0"/>
              <a:t>18 </a:t>
            </a:r>
            <a:r>
              <a:rPr lang="en-GB" dirty="0"/>
              <a:t>Therefore encourage one another with these words. (1 Thessalonians 4:3-18)</a:t>
            </a:r>
          </a:p>
        </p:txBody>
      </p:sp>
    </p:spTree>
    <p:extLst>
      <p:ext uri="{BB962C8B-B14F-4D97-AF65-F5344CB8AC3E}">
        <p14:creationId xmlns:p14="http://schemas.microsoft.com/office/powerpoint/2010/main" val="88538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6857-7822-497D-B994-35C5DB220FCB}"/>
              </a:ext>
            </a:extLst>
          </p:cNvPr>
          <p:cNvSpPr>
            <a:spLocks noGrp="1"/>
          </p:cNvSpPr>
          <p:nvPr>
            <p:ph type="title"/>
          </p:nvPr>
        </p:nvSpPr>
        <p:spPr/>
        <p:txBody>
          <a:bodyPr/>
          <a:lstStyle/>
          <a:p>
            <a:r>
              <a:rPr lang="en-GB" dirty="0"/>
              <a:t>Revelation – Final events. . .</a:t>
            </a:r>
          </a:p>
        </p:txBody>
      </p:sp>
      <p:sp>
        <p:nvSpPr>
          <p:cNvPr id="3" name="Content Placeholder 2">
            <a:extLst>
              <a:ext uri="{FF2B5EF4-FFF2-40B4-BE49-F238E27FC236}">
                <a16:creationId xmlns:a16="http://schemas.microsoft.com/office/drawing/2014/main" id="{3D43EC9B-4CA2-4F8A-9B99-CED2FA08A1A1}"/>
              </a:ext>
            </a:extLst>
          </p:cNvPr>
          <p:cNvSpPr>
            <a:spLocks noGrp="1"/>
          </p:cNvSpPr>
          <p:nvPr>
            <p:ph idx="1"/>
          </p:nvPr>
        </p:nvSpPr>
        <p:spPr/>
        <p:txBody>
          <a:bodyPr>
            <a:normAutofit lnSpcReduction="10000"/>
          </a:bodyPr>
          <a:lstStyle/>
          <a:p>
            <a:r>
              <a:rPr lang="en-GB" dirty="0"/>
              <a:t>“Fear God and give him glory, because the hour of his judgment has come, and worship him who made heaven and earth, the sea and the springs of water.” (Revelation 14:7)</a:t>
            </a:r>
          </a:p>
          <a:p>
            <a:endParaRPr lang="en-GB" dirty="0"/>
          </a:p>
          <a:p>
            <a:r>
              <a:rPr lang="en-GB" dirty="0"/>
              <a:t>“Here is a call for the endurance of the saints, those who keep the commandments of God and their faith in Jesus.” (Revelation 14:12)</a:t>
            </a:r>
          </a:p>
          <a:p>
            <a:endParaRPr lang="en-GB" dirty="0"/>
          </a:p>
          <a:p>
            <a:r>
              <a:rPr lang="en-GB" dirty="0"/>
              <a:t>“Then I looked, and behold, a white cloud, and seated on the cloud one like a son of man, with a golden crown on his head, and a sharp sickle in his hand.” (Revelation 14:14)</a:t>
            </a:r>
          </a:p>
        </p:txBody>
      </p:sp>
    </p:spTree>
    <p:extLst>
      <p:ext uri="{BB962C8B-B14F-4D97-AF65-F5344CB8AC3E}">
        <p14:creationId xmlns:p14="http://schemas.microsoft.com/office/powerpoint/2010/main" val="359161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12652</TotalTime>
  <Words>984</Words>
  <Application>Microsoft Office PowerPoint</Application>
  <PresentationFormat>Custom</PresentationFormat>
  <Paragraphs>119</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Consolas</vt:lpstr>
      <vt:lpstr>Corbel</vt:lpstr>
      <vt:lpstr>Chalkboard 16x9</vt:lpstr>
      <vt:lpstr>We’re separate because... </vt:lpstr>
      <vt:lpstr>Acts 11:26</vt:lpstr>
      <vt:lpstr>William Miller – 1844</vt:lpstr>
      <vt:lpstr>What is the 2nd Coming?</vt:lpstr>
      <vt:lpstr>Old Testament References</vt:lpstr>
      <vt:lpstr>Jesus’ teaching?</vt:lpstr>
      <vt:lpstr>Jesus Goes . . .</vt:lpstr>
      <vt:lpstr>1 Thessalonians</vt:lpstr>
      <vt:lpstr>Revelation – Final events. . .</vt:lpstr>
      <vt:lpstr>Revelation – Judgement. . .</vt:lpstr>
      <vt:lpstr>Revelation – Renewal. . .</vt:lpstr>
      <vt:lpstr>Revelation – Restoration. . .</vt:lpstr>
      <vt:lpstr>William Miller - Biography</vt:lpstr>
      <vt:lpstr>William Miller – Hermeneutics</vt:lpstr>
      <vt:lpstr>Miller’s 15 ‘Proofs’</vt:lpstr>
      <vt:lpstr>Millennial mindset. . .</vt:lpstr>
      <vt:lpstr>The Great Disappointment</vt:lpstr>
      <vt:lpstr>Millerites – Post Disappointment</vt:lpstr>
      <vt:lpstr>Scriptural Consequences</vt:lpstr>
      <vt:lpstr>Key Doctrine – 7th Day Sabbath</vt:lpstr>
      <vt:lpstr>Significance of ‘Adventists’ - 1</vt:lpstr>
      <vt:lpstr>Significance of ‘Adventists’ - 2</vt:lpstr>
      <vt:lpstr>2 Peter 3:1-13</vt:lpstr>
      <vt:lpstr>2 Peter 3:1-13</vt:lpstr>
      <vt:lpstr>2 Peter 3:1-13</vt:lpstr>
      <vt:lpstr>2 Peter 3:1-13</vt:lpstr>
      <vt:lpstr>2 Peter 3:1-13</vt:lpstr>
      <vt:lpstr>Conclusions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Nephilim</dc:title>
  <dc:creator>Richard Down</dc:creator>
  <cp:lastModifiedBy>Richard Down</cp:lastModifiedBy>
  <cp:revision>71</cp:revision>
  <cp:lastPrinted>2018-06-08T19:49:02Z</cp:lastPrinted>
  <dcterms:created xsi:type="dcterms:W3CDTF">2018-03-11T19:08:34Z</dcterms:created>
  <dcterms:modified xsi:type="dcterms:W3CDTF">2018-07-21T08:08:04Z</dcterms:modified>
</cp:coreProperties>
</file>